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21791" y="2406395"/>
            <a:ext cx="9194800" cy="3152140"/>
          </a:xfrm>
          <a:custGeom>
            <a:avLst/>
            <a:gdLst/>
            <a:ahLst/>
            <a:cxnLst/>
            <a:rect l="l" t="t" r="r" b="b"/>
            <a:pathLst>
              <a:path w="9194800" h="3152140">
                <a:moveTo>
                  <a:pt x="0" y="0"/>
                </a:moveTo>
                <a:lnTo>
                  <a:pt x="9194292" y="0"/>
                </a:lnTo>
                <a:lnTo>
                  <a:pt x="9194292" y="3151632"/>
                </a:lnTo>
                <a:lnTo>
                  <a:pt x="0" y="3151632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311652" y="4180331"/>
            <a:ext cx="376555" cy="417830"/>
          </a:xfrm>
          <a:custGeom>
            <a:avLst/>
            <a:gdLst/>
            <a:ahLst/>
            <a:cxnLst/>
            <a:rect l="l" t="t" r="r" b="b"/>
            <a:pathLst>
              <a:path w="376554" h="417829">
                <a:moveTo>
                  <a:pt x="0" y="208787"/>
                </a:moveTo>
                <a:lnTo>
                  <a:pt x="4949" y="161232"/>
                </a:lnTo>
                <a:lnTo>
                  <a:pt x="19069" y="117410"/>
                </a:lnTo>
                <a:lnTo>
                  <a:pt x="41267" y="78625"/>
                </a:lnTo>
                <a:lnTo>
                  <a:pt x="70450" y="46186"/>
                </a:lnTo>
                <a:lnTo>
                  <a:pt x="105524" y="21398"/>
                </a:lnTo>
                <a:lnTo>
                  <a:pt x="145397" y="5567"/>
                </a:lnTo>
                <a:lnTo>
                  <a:pt x="188976" y="0"/>
                </a:lnTo>
                <a:lnTo>
                  <a:pt x="231990" y="5567"/>
                </a:lnTo>
                <a:lnTo>
                  <a:pt x="271458" y="21398"/>
                </a:lnTo>
                <a:lnTo>
                  <a:pt x="306261" y="46186"/>
                </a:lnTo>
                <a:lnTo>
                  <a:pt x="335279" y="78625"/>
                </a:lnTo>
                <a:lnTo>
                  <a:pt x="357393" y="117410"/>
                </a:lnTo>
                <a:lnTo>
                  <a:pt x="371482" y="161232"/>
                </a:lnTo>
                <a:lnTo>
                  <a:pt x="376428" y="208787"/>
                </a:lnTo>
                <a:lnTo>
                  <a:pt x="371482" y="256822"/>
                </a:lnTo>
                <a:lnTo>
                  <a:pt x="357393" y="300832"/>
                </a:lnTo>
                <a:lnTo>
                  <a:pt x="335279" y="339589"/>
                </a:lnTo>
                <a:lnTo>
                  <a:pt x="306261" y="371869"/>
                </a:lnTo>
                <a:lnTo>
                  <a:pt x="271458" y="396444"/>
                </a:lnTo>
                <a:lnTo>
                  <a:pt x="231990" y="412088"/>
                </a:lnTo>
                <a:lnTo>
                  <a:pt x="188976" y="417575"/>
                </a:lnTo>
                <a:lnTo>
                  <a:pt x="145397" y="412088"/>
                </a:lnTo>
                <a:lnTo>
                  <a:pt x="105524" y="396444"/>
                </a:lnTo>
                <a:lnTo>
                  <a:pt x="70450" y="371869"/>
                </a:lnTo>
                <a:lnTo>
                  <a:pt x="41267" y="339589"/>
                </a:lnTo>
                <a:lnTo>
                  <a:pt x="19069" y="300832"/>
                </a:lnTo>
                <a:lnTo>
                  <a:pt x="4949" y="256822"/>
                </a:lnTo>
                <a:lnTo>
                  <a:pt x="0" y="208787"/>
                </a:lnTo>
              </a:path>
            </a:pathLst>
          </a:custGeom>
          <a:ln w="15240">
            <a:solidFill>
              <a:srgbClr val="BF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202679" y="2546603"/>
            <a:ext cx="378460" cy="417830"/>
          </a:xfrm>
          <a:custGeom>
            <a:avLst/>
            <a:gdLst/>
            <a:ahLst/>
            <a:cxnLst/>
            <a:rect l="l" t="t" r="r" b="b"/>
            <a:pathLst>
              <a:path w="378459" h="417830">
                <a:moveTo>
                  <a:pt x="0" y="208787"/>
                </a:moveTo>
                <a:lnTo>
                  <a:pt x="5029" y="160753"/>
                </a:lnTo>
                <a:lnTo>
                  <a:pt x="19336" y="116743"/>
                </a:lnTo>
                <a:lnTo>
                  <a:pt x="41747" y="77986"/>
                </a:lnTo>
                <a:lnTo>
                  <a:pt x="71090" y="45706"/>
                </a:lnTo>
                <a:lnTo>
                  <a:pt x="106191" y="21131"/>
                </a:lnTo>
                <a:lnTo>
                  <a:pt x="145877" y="5487"/>
                </a:lnTo>
                <a:lnTo>
                  <a:pt x="188976" y="0"/>
                </a:lnTo>
                <a:lnTo>
                  <a:pt x="232554" y="5487"/>
                </a:lnTo>
                <a:lnTo>
                  <a:pt x="272427" y="21131"/>
                </a:lnTo>
                <a:lnTo>
                  <a:pt x="307501" y="45706"/>
                </a:lnTo>
                <a:lnTo>
                  <a:pt x="336684" y="77986"/>
                </a:lnTo>
                <a:lnTo>
                  <a:pt x="358882" y="116743"/>
                </a:lnTo>
                <a:lnTo>
                  <a:pt x="373002" y="160753"/>
                </a:lnTo>
                <a:lnTo>
                  <a:pt x="377952" y="208787"/>
                </a:lnTo>
                <a:lnTo>
                  <a:pt x="373002" y="256343"/>
                </a:lnTo>
                <a:lnTo>
                  <a:pt x="358882" y="300165"/>
                </a:lnTo>
                <a:lnTo>
                  <a:pt x="336684" y="338950"/>
                </a:lnTo>
                <a:lnTo>
                  <a:pt x="307501" y="371389"/>
                </a:lnTo>
                <a:lnTo>
                  <a:pt x="272427" y="396177"/>
                </a:lnTo>
                <a:lnTo>
                  <a:pt x="232554" y="412008"/>
                </a:lnTo>
                <a:lnTo>
                  <a:pt x="188976" y="417575"/>
                </a:lnTo>
                <a:lnTo>
                  <a:pt x="145877" y="412008"/>
                </a:lnTo>
                <a:lnTo>
                  <a:pt x="106191" y="396177"/>
                </a:lnTo>
                <a:lnTo>
                  <a:pt x="71090" y="371389"/>
                </a:lnTo>
                <a:lnTo>
                  <a:pt x="41747" y="338950"/>
                </a:lnTo>
                <a:lnTo>
                  <a:pt x="19336" y="300165"/>
                </a:lnTo>
                <a:lnTo>
                  <a:pt x="5029" y="256343"/>
                </a:lnTo>
                <a:lnTo>
                  <a:pt x="0" y="208787"/>
                </a:lnTo>
              </a:path>
            </a:pathLst>
          </a:custGeom>
          <a:ln w="15240">
            <a:solidFill>
              <a:srgbClr val="BF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8120" y="1433542"/>
            <a:ext cx="1922159" cy="535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5726" y="2203440"/>
            <a:ext cx="8706946" cy="276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42.png"/><Relationship Id="rId7" Type="http://schemas.openxmlformats.org/officeDocument/2006/relationships/image" Target="../media/image4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image" Target="../media/image52.jpg"/><Relationship Id="rId4" Type="http://schemas.openxmlformats.org/officeDocument/2006/relationships/image" Target="../media/image53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Relationship Id="rId4" Type="http://schemas.openxmlformats.org/officeDocument/2006/relationships/image" Target="../media/image5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jp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1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98320" y="2074163"/>
              <a:ext cx="6463665" cy="3445510"/>
            </a:xfrm>
            <a:custGeom>
              <a:avLst/>
              <a:gdLst/>
              <a:ahLst/>
              <a:cxnLst/>
              <a:rect l="l" t="t" r="r" b="b"/>
              <a:pathLst>
                <a:path w="6463665" h="3445510">
                  <a:moveTo>
                    <a:pt x="6463284" y="64008"/>
                  </a:moveTo>
                  <a:lnTo>
                    <a:pt x="6397752" y="64008"/>
                  </a:lnTo>
                  <a:lnTo>
                    <a:pt x="6397752" y="3380244"/>
                  </a:lnTo>
                  <a:lnTo>
                    <a:pt x="6463284" y="3380244"/>
                  </a:lnTo>
                  <a:lnTo>
                    <a:pt x="6463284" y="64008"/>
                  </a:lnTo>
                  <a:close/>
                </a:path>
                <a:path w="6463665" h="3445510">
                  <a:moveTo>
                    <a:pt x="6463284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0" y="3380740"/>
                  </a:lnTo>
                  <a:lnTo>
                    <a:pt x="0" y="3445510"/>
                  </a:lnTo>
                  <a:lnTo>
                    <a:pt x="6463284" y="3445510"/>
                  </a:lnTo>
                  <a:lnTo>
                    <a:pt x="6463284" y="3380740"/>
                  </a:lnTo>
                  <a:lnTo>
                    <a:pt x="64008" y="3380740"/>
                  </a:lnTo>
                  <a:lnTo>
                    <a:pt x="64008" y="63500"/>
                  </a:lnTo>
                  <a:lnTo>
                    <a:pt x="6463284" y="63500"/>
                  </a:lnTo>
                  <a:lnTo>
                    <a:pt x="646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040" y="1057655"/>
              <a:ext cx="6583679" cy="52166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89665" y="2922548"/>
            <a:ext cx="4080510" cy="124714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00" spc="25">
                <a:latin typeface="Tahoma"/>
                <a:cs typeface="Tahoma"/>
              </a:rPr>
              <a:t>A</a:t>
            </a:r>
            <a:r>
              <a:rPr dirty="0" sz="4400" spc="-265">
                <a:latin typeface="Tahoma"/>
                <a:cs typeface="Tahoma"/>
              </a:rPr>
              <a:t>d</a:t>
            </a:r>
            <a:r>
              <a:rPr dirty="0" sz="4400" spc="-735">
                <a:latin typeface="Tahoma"/>
                <a:cs typeface="Tahoma"/>
              </a:rPr>
              <a:t>_</a:t>
            </a:r>
            <a:r>
              <a:rPr dirty="0" sz="4400" spc="25">
                <a:latin typeface="Tahoma"/>
                <a:cs typeface="Tahoma"/>
              </a:rPr>
              <a:t>H</a:t>
            </a:r>
            <a:r>
              <a:rPr dirty="0" sz="4400" spc="-210">
                <a:latin typeface="Tahoma"/>
                <a:cs typeface="Tahoma"/>
              </a:rPr>
              <a:t>o</a:t>
            </a:r>
            <a:r>
              <a:rPr dirty="0" sz="4400" spc="-200">
                <a:latin typeface="Tahoma"/>
                <a:cs typeface="Tahoma"/>
              </a:rPr>
              <a:t>c</a:t>
            </a:r>
            <a:r>
              <a:rPr dirty="0" sz="4400" spc="-200">
                <a:latin typeface="Tahoma"/>
                <a:cs typeface="Tahoma"/>
              </a:rPr>
              <a:t> </a:t>
            </a:r>
            <a:r>
              <a:rPr dirty="0" sz="4400" spc="-855">
                <a:latin typeface="Tahoma"/>
                <a:cs typeface="Tahoma"/>
              </a:rPr>
              <a:t>I</a:t>
            </a:r>
            <a:r>
              <a:rPr dirty="0" sz="4400" spc="-310">
                <a:latin typeface="Tahoma"/>
                <a:cs typeface="Tahoma"/>
              </a:rPr>
              <a:t>n</a:t>
            </a:r>
            <a:r>
              <a:rPr dirty="0" sz="4400" spc="-330">
                <a:latin typeface="Tahoma"/>
                <a:cs typeface="Tahoma"/>
              </a:rPr>
              <a:t>s</a:t>
            </a:r>
            <a:r>
              <a:rPr dirty="0" sz="4400" spc="-229">
                <a:latin typeface="Tahoma"/>
                <a:cs typeface="Tahoma"/>
              </a:rPr>
              <a:t>i</a:t>
            </a:r>
            <a:r>
              <a:rPr dirty="0" sz="4400" spc="-440">
                <a:latin typeface="Tahoma"/>
                <a:cs typeface="Tahoma"/>
              </a:rPr>
              <a:t>g</a:t>
            </a:r>
            <a:r>
              <a:rPr dirty="0" sz="4400" spc="-355">
                <a:latin typeface="Tahoma"/>
                <a:cs typeface="Tahoma"/>
              </a:rPr>
              <a:t>h</a:t>
            </a:r>
            <a:r>
              <a:rPr dirty="0" sz="4400" spc="-200">
                <a:latin typeface="Tahoma"/>
                <a:cs typeface="Tahoma"/>
              </a:rPr>
              <a:t>t</a:t>
            </a:r>
            <a:r>
              <a:rPr dirty="0" sz="4400" spc="-330">
                <a:latin typeface="Tahoma"/>
                <a:cs typeface="Tahoma"/>
              </a:rPr>
              <a:t>s</a:t>
            </a:r>
            <a:endParaRPr sz="4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3600" spc="-10">
                <a:latin typeface="Tahoma"/>
                <a:cs typeface="Tahoma"/>
              </a:rPr>
              <a:t>C</a:t>
            </a:r>
            <a:r>
              <a:rPr dirty="0" sz="3600" spc="-155">
                <a:latin typeface="Tahoma"/>
                <a:cs typeface="Tahoma"/>
              </a:rPr>
              <a:t>o</a:t>
            </a:r>
            <a:r>
              <a:rPr dirty="0" sz="3600" spc="-235">
                <a:latin typeface="Tahoma"/>
                <a:cs typeface="Tahoma"/>
              </a:rPr>
              <a:t>n</a:t>
            </a:r>
            <a:r>
              <a:rPr dirty="0" sz="3600" spc="-254">
                <a:latin typeface="Tahoma"/>
                <a:cs typeface="Tahoma"/>
              </a:rPr>
              <a:t>s</a:t>
            </a:r>
            <a:r>
              <a:rPr dirty="0" sz="3600" spc="-270">
                <a:latin typeface="Tahoma"/>
                <a:cs typeface="Tahoma"/>
              </a:rPr>
              <a:t>u</a:t>
            </a:r>
            <a:r>
              <a:rPr dirty="0" sz="3600" spc="-385">
                <a:latin typeface="Tahoma"/>
                <a:cs typeface="Tahoma"/>
              </a:rPr>
              <a:t>m</a:t>
            </a:r>
            <a:r>
              <a:rPr dirty="0" sz="3600" spc="-180">
                <a:latin typeface="Tahoma"/>
                <a:cs typeface="Tahoma"/>
              </a:rPr>
              <a:t>e</a:t>
            </a:r>
            <a:r>
              <a:rPr dirty="0" sz="3600" spc="-204">
                <a:latin typeface="Tahoma"/>
                <a:cs typeface="Tahoma"/>
              </a:rPr>
              <a:t>r</a:t>
            </a:r>
            <a:r>
              <a:rPr dirty="0" sz="3600" spc="-229">
                <a:latin typeface="Tahoma"/>
                <a:cs typeface="Tahoma"/>
              </a:rPr>
              <a:t> </a:t>
            </a:r>
            <a:r>
              <a:rPr dirty="0" sz="3600" spc="-35">
                <a:latin typeface="Tahoma"/>
                <a:cs typeface="Tahoma"/>
              </a:rPr>
              <a:t>G</a:t>
            </a:r>
            <a:r>
              <a:rPr dirty="0" sz="3600" spc="-155">
                <a:latin typeface="Tahoma"/>
                <a:cs typeface="Tahoma"/>
              </a:rPr>
              <a:t>o</a:t>
            </a:r>
            <a:r>
              <a:rPr dirty="0" sz="3600" spc="-114">
                <a:latin typeface="Tahoma"/>
                <a:cs typeface="Tahoma"/>
              </a:rPr>
              <a:t>o</a:t>
            </a:r>
            <a:r>
              <a:rPr dirty="0" sz="3600" spc="-235">
                <a:latin typeface="Tahoma"/>
                <a:cs typeface="Tahoma"/>
              </a:rPr>
              <a:t>d</a:t>
            </a:r>
            <a:r>
              <a:rPr dirty="0" sz="3600" spc="-254">
                <a:latin typeface="Tahoma"/>
                <a:cs typeface="Tahoma"/>
              </a:rPr>
              <a:t>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7974" y="5741924"/>
            <a:ext cx="2687320" cy="620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780"/>
              </a:lnSpc>
              <a:spcBef>
                <a:spcPts val="135"/>
              </a:spcBef>
            </a:pPr>
            <a:r>
              <a:rPr dirty="0" sz="1500" spc="275" b="1">
                <a:latin typeface="Calibri"/>
                <a:cs typeface="Calibri"/>
              </a:rPr>
              <a:t>CREATED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spc="275" b="1">
                <a:latin typeface="Calibri"/>
                <a:cs typeface="Calibri"/>
              </a:rPr>
              <a:t>BY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ts val="2860"/>
              </a:lnSpc>
            </a:pPr>
            <a:r>
              <a:rPr dirty="0" sz="2400" spc="420" b="1">
                <a:latin typeface="Calibri"/>
                <a:cs typeface="Calibri"/>
              </a:rPr>
              <a:t>VISHAL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360" b="1">
                <a:latin typeface="Calibri"/>
                <a:cs typeface="Calibri"/>
              </a:rPr>
              <a:t>BANKAR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600" y="1357884"/>
            <a:ext cx="7818120" cy="4064635"/>
            <a:chOff x="228600" y="1357884"/>
            <a:chExt cx="7818120" cy="40646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1464" y="4700016"/>
              <a:ext cx="905255" cy="7223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1357884"/>
              <a:ext cx="1027175" cy="943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9903" y="1259855"/>
            <a:ext cx="8359775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818515" marR="5080" indent="-80645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4 .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Follow-up: Which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segment had the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most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increase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in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unique products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in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2021 vs 2020? The final output contains these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fields, </a:t>
            </a:r>
            <a:r>
              <a:rPr dirty="0" sz="1100" spc="-29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segment</a:t>
            </a:r>
            <a:endParaRPr sz="1100">
              <a:latin typeface="Leelawadee UI"/>
              <a:cs typeface="Leelawadee UI"/>
            </a:endParaRPr>
          </a:p>
          <a:p>
            <a:pPr algn="just" marL="818515" marR="6194425">
              <a:lnSpc>
                <a:spcPct val="100000"/>
              </a:lnSpc>
            </a:pP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p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r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o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d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u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ct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_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o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un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_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2</a:t>
            </a:r>
            <a:r>
              <a:rPr dirty="0" sz="1100" spc="-20" b="1">
                <a:solidFill>
                  <a:srgbClr val="242323"/>
                </a:solidFill>
                <a:latin typeface="Leelawadee UI"/>
                <a:cs typeface="Leelawadee UI"/>
              </a:rPr>
              <a:t>0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2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0 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p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r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o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d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u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ct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_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o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un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_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2</a:t>
            </a:r>
            <a:r>
              <a:rPr dirty="0" sz="1100" spc="-20" b="1">
                <a:solidFill>
                  <a:srgbClr val="242323"/>
                </a:solidFill>
                <a:latin typeface="Leelawadee UI"/>
                <a:cs typeface="Leelawadee UI"/>
              </a:rPr>
              <a:t>0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2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1 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difference</a:t>
            </a:r>
            <a:endParaRPr sz="1100">
              <a:latin typeface="Leelawadee UI"/>
              <a:cs typeface="Leelawade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8234" y="2566416"/>
            <a:ext cx="9029065" cy="1950720"/>
            <a:chOff x="348234" y="2566416"/>
            <a:chExt cx="9029065" cy="19507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4316" y="2566416"/>
              <a:ext cx="4562855" cy="19507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17363" y="2569464"/>
              <a:ext cx="4556760" cy="1945005"/>
            </a:xfrm>
            <a:custGeom>
              <a:avLst/>
              <a:gdLst/>
              <a:ahLst/>
              <a:cxnLst/>
              <a:rect l="l" t="t" r="r" b="b"/>
              <a:pathLst>
                <a:path w="4556759" h="1945004">
                  <a:moveTo>
                    <a:pt x="0" y="0"/>
                  </a:moveTo>
                  <a:lnTo>
                    <a:pt x="4556759" y="0"/>
                  </a:lnTo>
                  <a:lnTo>
                    <a:pt x="4556759" y="1944624"/>
                  </a:lnTo>
                  <a:lnTo>
                    <a:pt x="0" y="1944624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F9BF9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520" y="2700527"/>
              <a:ext cx="3947159" cy="16824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0520" y="2702051"/>
              <a:ext cx="3945890" cy="1679575"/>
            </a:xfrm>
            <a:custGeom>
              <a:avLst/>
              <a:gdLst/>
              <a:ahLst/>
              <a:cxnLst/>
              <a:rect l="l" t="t" r="r" b="b"/>
              <a:pathLst>
                <a:path w="3945890" h="1679575">
                  <a:moveTo>
                    <a:pt x="0" y="0"/>
                  </a:moveTo>
                  <a:lnTo>
                    <a:pt x="3945636" y="0"/>
                  </a:lnTo>
                  <a:lnTo>
                    <a:pt x="3945636" y="1679448"/>
                  </a:lnTo>
                  <a:lnTo>
                    <a:pt x="0" y="1679448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F9BF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09675" y="5606288"/>
            <a:ext cx="6751955" cy="963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Insights:</a:t>
            </a:r>
            <a:endParaRPr sz="1500">
              <a:latin typeface="Calibri"/>
              <a:cs typeface="Calibri"/>
            </a:endParaRPr>
          </a:p>
          <a:p>
            <a:pPr marL="169545" indent="-15748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170180" algn="l"/>
              </a:tabLst>
            </a:pPr>
            <a:r>
              <a:rPr dirty="0" sz="1500" spc="10" b="1">
                <a:latin typeface="Calibri"/>
                <a:cs typeface="Calibri"/>
              </a:rPr>
              <a:t>Desktop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had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spc="20" b="1">
                <a:latin typeface="Calibri"/>
                <a:cs typeface="Calibri"/>
              </a:rPr>
              <a:t>the </a:t>
            </a:r>
            <a:r>
              <a:rPr dirty="0" sz="1500" spc="5" b="1">
                <a:latin typeface="Calibri"/>
                <a:cs typeface="Calibri"/>
              </a:rPr>
              <a:t>largest</a:t>
            </a:r>
            <a:r>
              <a:rPr dirty="0" sz="1500" spc="10" b="1">
                <a:latin typeface="Calibri"/>
                <a:cs typeface="Calibri"/>
              </a:rPr>
              <a:t> increase</a:t>
            </a:r>
            <a:r>
              <a:rPr dirty="0" sz="1500" spc="5" b="1">
                <a:latin typeface="Calibri"/>
                <a:cs typeface="Calibri"/>
              </a:rPr>
              <a:t> in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production.</a:t>
            </a:r>
            <a:endParaRPr sz="1500">
              <a:latin typeface="Calibri"/>
              <a:cs typeface="Calibri"/>
            </a:endParaRPr>
          </a:p>
          <a:p>
            <a:pPr marL="169545" marR="5080" indent="-157480">
              <a:lnSpc>
                <a:spcPct val="102699"/>
              </a:lnSpc>
              <a:buFont typeface="Arial MT"/>
              <a:buChar char="•"/>
              <a:tabLst>
                <a:tab pos="170180" algn="l"/>
              </a:tabLst>
            </a:pPr>
            <a:r>
              <a:rPr dirty="0" sz="1500" spc="5" b="1">
                <a:latin typeface="Calibri"/>
                <a:cs typeface="Calibri"/>
              </a:rPr>
              <a:t>Peripherals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spc="20" b="1">
                <a:latin typeface="Calibri"/>
                <a:cs typeface="Calibri"/>
              </a:rPr>
              <a:t>and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Notebook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are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experiencing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slower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production</a:t>
            </a:r>
            <a:r>
              <a:rPr dirty="0" sz="150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growth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than </a:t>
            </a:r>
            <a:r>
              <a:rPr dirty="0" sz="1500" spc="10" b="1">
                <a:latin typeface="Calibri"/>
                <a:cs typeface="Calibri"/>
              </a:rPr>
              <a:t>other </a:t>
            </a:r>
            <a:r>
              <a:rPr dirty="0" sz="1500" spc="-32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segments</a:t>
            </a:r>
            <a:r>
              <a:rPr dirty="0" sz="1000" spc="5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9921" y="1259826"/>
            <a:ext cx="8388350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5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.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Get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products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that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have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highest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and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lowest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manufacturing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costs.The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final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output should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contain </a:t>
            </a:r>
            <a:r>
              <a:rPr dirty="0" sz="1300" spc="-34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these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fields,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---&gt;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product_code</a:t>
            </a:r>
            <a:r>
              <a:rPr dirty="0" sz="13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product manufacturing_cost</a:t>
            </a:r>
            <a:endParaRPr sz="1300">
              <a:latin typeface="Leelawadee UI"/>
              <a:cs typeface="Leelawade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924" y="5405120"/>
            <a:ext cx="7581900" cy="7289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Insights</a:t>
            </a:r>
            <a:r>
              <a:rPr dirty="0" sz="1500" spc="1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1500" spc="15" b="1">
                <a:latin typeface="Calibri"/>
                <a:cs typeface="Calibri"/>
              </a:rPr>
              <a:t>Mouse</a:t>
            </a:r>
            <a:r>
              <a:rPr dirty="0" sz="1500" spc="15">
                <a:latin typeface="Calibri"/>
                <a:cs typeface="Calibri"/>
              </a:rPr>
              <a:t>: AQ</a:t>
            </a:r>
            <a:r>
              <a:rPr dirty="0" sz="1500" spc="3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Master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wired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x1</a:t>
            </a:r>
            <a:r>
              <a:rPr dirty="0" sz="1500" spc="20">
                <a:latin typeface="Calibri"/>
                <a:cs typeface="Calibri"/>
              </a:rPr>
              <a:t> Ms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(Variant:Standard1)</a:t>
            </a:r>
            <a:r>
              <a:rPr dirty="0" sz="1500" spc="55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has</a:t>
            </a:r>
            <a:r>
              <a:rPr dirty="0" sz="1500" spc="3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the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lowest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manufacturing</a:t>
            </a:r>
            <a:r>
              <a:rPr dirty="0" sz="1500" spc="6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cost.</a:t>
            </a:r>
            <a:endParaRPr sz="15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1500" spc="5" b="1">
                <a:latin typeface="Calibri"/>
                <a:cs typeface="Calibri"/>
              </a:rPr>
              <a:t>Personal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Desktop:</a:t>
            </a:r>
            <a:r>
              <a:rPr dirty="0" sz="1500" spc="25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AQ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20">
                <a:latin typeface="Calibri"/>
                <a:cs typeface="Calibri"/>
              </a:rPr>
              <a:t>Home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Allin1</a:t>
            </a:r>
            <a:r>
              <a:rPr dirty="0" sz="1500" spc="5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Gen2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(Variant:Plus3)</a:t>
            </a:r>
            <a:r>
              <a:rPr dirty="0" sz="1500" spc="65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has</a:t>
            </a:r>
            <a:r>
              <a:rPr dirty="0" sz="1500" spc="3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the</a:t>
            </a:r>
            <a:r>
              <a:rPr dirty="0" sz="1500" spc="25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highest</a:t>
            </a:r>
            <a:r>
              <a:rPr dirty="0" sz="1500" spc="3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manufacturing</a:t>
            </a:r>
            <a:r>
              <a:rPr dirty="0" sz="1500" spc="6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cost.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8036" y="2964941"/>
            <a:ext cx="9065260" cy="1498600"/>
            <a:chOff x="288036" y="2964941"/>
            <a:chExt cx="9065260" cy="1498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2955" y="2965703"/>
              <a:ext cx="3989832" cy="14965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62955" y="2967227"/>
              <a:ext cx="3987165" cy="1493520"/>
            </a:xfrm>
            <a:custGeom>
              <a:avLst/>
              <a:gdLst/>
              <a:ahLst/>
              <a:cxnLst/>
              <a:rect l="l" t="t" r="r" b="b"/>
              <a:pathLst>
                <a:path w="3987165" h="1493520">
                  <a:moveTo>
                    <a:pt x="0" y="0"/>
                  </a:moveTo>
                  <a:lnTo>
                    <a:pt x="3986783" y="0"/>
                  </a:lnTo>
                  <a:lnTo>
                    <a:pt x="3986783" y="1493520"/>
                  </a:lnTo>
                  <a:lnTo>
                    <a:pt x="0" y="1493520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6" y="3236976"/>
              <a:ext cx="4745735" cy="7772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1083" y="3238500"/>
              <a:ext cx="4741545" cy="774700"/>
            </a:xfrm>
            <a:custGeom>
              <a:avLst/>
              <a:gdLst/>
              <a:ahLst/>
              <a:cxnLst/>
              <a:rect l="l" t="t" r="r" b="b"/>
              <a:pathLst>
                <a:path w="4741545" h="774700">
                  <a:moveTo>
                    <a:pt x="0" y="0"/>
                  </a:moveTo>
                  <a:lnTo>
                    <a:pt x="4741164" y="0"/>
                  </a:lnTo>
                  <a:lnTo>
                    <a:pt x="4741164" y="774191"/>
                  </a:lnTo>
                  <a:lnTo>
                    <a:pt x="0" y="774191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295192" y="2370852"/>
            <a:ext cx="2291715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1800" marR="5080" indent="-419100">
              <a:lnSpc>
                <a:spcPct val="101499"/>
              </a:lnSpc>
              <a:spcBef>
                <a:spcPts val="95"/>
              </a:spcBef>
            </a:pPr>
            <a:r>
              <a:rPr dirty="0" sz="1300" spc="15" b="1">
                <a:solidFill>
                  <a:srgbClr val="242323"/>
                </a:solidFill>
                <a:latin typeface="Calibri"/>
                <a:cs typeface="Calibri"/>
              </a:rPr>
              <a:t>Product </a:t>
            </a:r>
            <a:r>
              <a:rPr dirty="0" sz="1300" spc="20" b="1">
                <a:solidFill>
                  <a:srgbClr val="242323"/>
                </a:solidFill>
                <a:latin typeface="Calibri"/>
                <a:cs typeface="Calibri"/>
              </a:rPr>
              <a:t>with</a:t>
            </a:r>
            <a:r>
              <a:rPr dirty="0" sz="1300" spc="45" b="1">
                <a:solidFill>
                  <a:srgbClr val="242323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Calibri"/>
                <a:cs typeface="Calibri"/>
              </a:rPr>
              <a:t>highest </a:t>
            </a:r>
            <a:r>
              <a:rPr dirty="0" sz="1300" spc="-15" b="1">
                <a:solidFill>
                  <a:srgbClr val="242323"/>
                </a:solidFill>
                <a:latin typeface="Calibri"/>
                <a:cs typeface="Calibri"/>
              </a:rPr>
              <a:t>and</a:t>
            </a:r>
            <a:r>
              <a:rPr dirty="0" sz="1300" spc="40" b="1">
                <a:solidFill>
                  <a:srgbClr val="242323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242323"/>
                </a:solidFill>
                <a:latin typeface="Calibri"/>
                <a:cs typeface="Calibri"/>
              </a:rPr>
              <a:t>lowest </a:t>
            </a:r>
            <a:r>
              <a:rPr dirty="0" sz="1300" spc="-275" b="1">
                <a:solidFill>
                  <a:srgbClr val="242323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Calibri"/>
                <a:cs typeface="Calibri"/>
              </a:rPr>
              <a:t>manufacturing</a:t>
            </a:r>
            <a:r>
              <a:rPr dirty="0" sz="1300" spc="70" b="1">
                <a:solidFill>
                  <a:srgbClr val="242323"/>
                </a:solidFill>
                <a:latin typeface="Calibri"/>
                <a:cs typeface="Calibri"/>
              </a:rPr>
              <a:t> </a:t>
            </a:r>
            <a:r>
              <a:rPr dirty="0" sz="1300" spc="-5" b="1">
                <a:solidFill>
                  <a:srgbClr val="242323"/>
                </a:solidFill>
                <a:latin typeface="Calibri"/>
                <a:cs typeface="Calibri"/>
              </a:rPr>
              <a:t>costs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9903" y="1259855"/>
            <a:ext cx="827214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6 . Generate a 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report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which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contains the top 5 customers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who received 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an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average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high pre_invoice_discount_pct for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the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fiscal </a:t>
            </a:r>
            <a:r>
              <a:rPr dirty="0" sz="1100" spc="-29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year</a:t>
            </a:r>
            <a:r>
              <a:rPr dirty="0" sz="1100" spc="-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2021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and</a:t>
            </a:r>
            <a:r>
              <a:rPr dirty="0" sz="11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in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 the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Indian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market.</a:t>
            </a:r>
            <a:r>
              <a:rPr dirty="0" sz="1100" spc="-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final</a:t>
            </a:r>
            <a:r>
              <a:rPr dirty="0" sz="1100" spc="-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output</a:t>
            </a:r>
            <a:r>
              <a:rPr dirty="0" sz="1100" spc="-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contains</a:t>
            </a:r>
            <a:r>
              <a:rPr dirty="0" sz="11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these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fields,</a:t>
            </a:r>
            <a:endParaRPr sz="1100">
              <a:latin typeface="Leelawadee UI"/>
              <a:cs typeface="Leelawadee UI"/>
            </a:endParaRPr>
          </a:p>
          <a:p>
            <a:pPr marL="12700">
              <a:lnSpc>
                <a:spcPct val="100000"/>
              </a:lnSpc>
            </a:pP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customer_code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customer</a:t>
            </a:r>
            <a:r>
              <a:rPr dirty="0" sz="11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average_discount_percentage</a:t>
            </a:r>
            <a:endParaRPr sz="1100">
              <a:latin typeface="Leelawadee UI"/>
              <a:cs typeface="Leelawade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924" y="5405120"/>
            <a:ext cx="5212080" cy="7289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Insights</a:t>
            </a:r>
            <a:r>
              <a:rPr dirty="0" sz="1500" spc="1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1500" spc="10">
                <a:latin typeface="Calibri"/>
                <a:cs typeface="Calibri"/>
              </a:rPr>
              <a:t>The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largest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average</a:t>
            </a:r>
            <a:r>
              <a:rPr dirty="0" sz="1500" spc="5">
                <a:latin typeface="Calibri"/>
                <a:cs typeface="Calibri"/>
              </a:rPr>
              <a:t> pre-invoice</a:t>
            </a:r>
            <a:r>
              <a:rPr dirty="0" sz="1500" spc="45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discount</a:t>
            </a:r>
            <a:r>
              <a:rPr dirty="0" sz="1500" spc="35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was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given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10">
                <a:latin typeface="Calibri"/>
                <a:cs typeface="Calibri"/>
              </a:rPr>
              <a:t>to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5" b="1">
                <a:solidFill>
                  <a:srgbClr val="366091"/>
                </a:solidFill>
                <a:latin typeface="Calibri"/>
                <a:cs typeface="Calibri"/>
              </a:rPr>
              <a:t>Flipkart</a:t>
            </a:r>
            <a:r>
              <a:rPr dirty="0" sz="1500" spc="5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1500" spc="10">
                <a:latin typeface="Calibri"/>
                <a:cs typeface="Calibri"/>
              </a:rPr>
              <a:t>The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least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average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pre-invoice</a:t>
            </a:r>
            <a:r>
              <a:rPr dirty="0" sz="1500" spc="3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discount</a:t>
            </a:r>
            <a:r>
              <a:rPr dirty="0" sz="1500" spc="4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was </a:t>
            </a:r>
            <a:r>
              <a:rPr dirty="0" sz="1500" spc="10">
                <a:latin typeface="Calibri"/>
                <a:cs typeface="Calibri"/>
              </a:rPr>
              <a:t>given to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10" b="1">
                <a:solidFill>
                  <a:srgbClr val="366091"/>
                </a:solidFill>
                <a:latin typeface="Calibri"/>
                <a:cs typeface="Calibri"/>
              </a:rPr>
              <a:t>Amazon</a:t>
            </a:r>
            <a:r>
              <a:rPr dirty="0" sz="1500" spc="1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623" y="1959864"/>
            <a:ext cx="9218930" cy="2844165"/>
            <a:chOff x="420623" y="1959864"/>
            <a:chExt cx="9218930" cy="28441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2758440"/>
              <a:ext cx="4326635" cy="19034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3" y="2756154"/>
              <a:ext cx="4327397" cy="19057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3671" y="2758440"/>
              <a:ext cx="4322445" cy="1900555"/>
            </a:xfrm>
            <a:custGeom>
              <a:avLst/>
              <a:gdLst/>
              <a:ahLst/>
              <a:cxnLst/>
              <a:rect l="l" t="t" r="r" b="b"/>
              <a:pathLst>
                <a:path w="4322445" h="1900554">
                  <a:moveTo>
                    <a:pt x="0" y="0"/>
                  </a:moveTo>
                  <a:lnTo>
                    <a:pt x="4322063" y="0"/>
                  </a:lnTo>
                  <a:lnTo>
                    <a:pt x="4322063" y="1900427"/>
                  </a:lnTo>
                  <a:lnTo>
                    <a:pt x="0" y="1900427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3415" y="2758440"/>
              <a:ext cx="4405883" cy="2045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3415" y="2756154"/>
              <a:ext cx="4405883" cy="20474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36464" y="2758440"/>
              <a:ext cx="4399915" cy="2042160"/>
            </a:xfrm>
            <a:custGeom>
              <a:avLst/>
              <a:gdLst/>
              <a:ahLst/>
              <a:cxnLst/>
              <a:rect l="l" t="t" r="r" b="b"/>
              <a:pathLst>
                <a:path w="4399915" h="2042160">
                  <a:moveTo>
                    <a:pt x="0" y="0"/>
                  </a:moveTo>
                  <a:lnTo>
                    <a:pt x="4399787" y="0"/>
                  </a:lnTo>
                  <a:lnTo>
                    <a:pt x="4399787" y="2042159"/>
                  </a:lnTo>
                  <a:lnTo>
                    <a:pt x="0" y="2042159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472" y="1959864"/>
              <a:ext cx="1566671" cy="6446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5996" y="1962912"/>
              <a:ext cx="1564005" cy="637540"/>
            </a:xfrm>
            <a:custGeom>
              <a:avLst/>
              <a:gdLst/>
              <a:ahLst/>
              <a:cxnLst/>
              <a:rect l="l" t="t" r="r" b="b"/>
              <a:pathLst>
                <a:path w="1564004" h="637539">
                  <a:moveTo>
                    <a:pt x="0" y="0"/>
                  </a:moveTo>
                  <a:lnTo>
                    <a:pt x="1563623" y="0"/>
                  </a:lnTo>
                  <a:lnTo>
                    <a:pt x="1563623" y="637031"/>
                  </a:lnTo>
                  <a:lnTo>
                    <a:pt x="0" y="637031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081753" y="2294644"/>
            <a:ext cx="2802255" cy="42354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96265" marR="5080" indent="-584200">
              <a:lnSpc>
                <a:spcPts val="1550"/>
              </a:lnSpc>
              <a:spcBef>
                <a:spcPts val="180"/>
              </a:spcBef>
            </a:pPr>
            <a:r>
              <a:rPr dirty="0" sz="1300" spc="-35" b="1">
                <a:solidFill>
                  <a:srgbClr val="242323"/>
                </a:solidFill>
                <a:latin typeface="Leelawadee UI"/>
                <a:cs typeface="Leelawadee UI"/>
              </a:rPr>
              <a:t>Top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5 customers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with High average </a:t>
            </a:r>
            <a:r>
              <a:rPr dirty="0" sz="1300" spc="-34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discount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percentage</a:t>
            </a:r>
            <a:endParaRPr sz="1300"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320" y="2217419"/>
              <a:ext cx="2482596" cy="24688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0844" y="2218944"/>
              <a:ext cx="2478405" cy="2467610"/>
            </a:xfrm>
            <a:custGeom>
              <a:avLst/>
              <a:gdLst/>
              <a:ahLst/>
              <a:cxnLst/>
              <a:rect l="l" t="t" r="r" b="b"/>
              <a:pathLst>
                <a:path w="2478404" h="2467610">
                  <a:moveTo>
                    <a:pt x="0" y="0"/>
                  </a:moveTo>
                  <a:lnTo>
                    <a:pt x="2478023" y="0"/>
                  </a:lnTo>
                  <a:lnTo>
                    <a:pt x="2478023" y="2467355"/>
                  </a:lnTo>
                  <a:lnTo>
                    <a:pt x="0" y="2467355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9320" y="4678679"/>
              <a:ext cx="2490216" cy="14340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90844" y="4680203"/>
              <a:ext cx="2484120" cy="1431290"/>
            </a:xfrm>
            <a:custGeom>
              <a:avLst/>
              <a:gdLst/>
              <a:ahLst/>
              <a:cxnLst/>
              <a:rect l="l" t="t" r="r" b="b"/>
              <a:pathLst>
                <a:path w="2484120" h="1431289">
                  <a:moveTo>
                    <a:pt x="0" y="0"/>
                  </a:moveTo>
                  <a:lnTo>
                    <a:pt x="2484119" y="0"/>
                  </a:lnTo>
                  <a:lnTo>
                    <a:pt x="2484119" y="1431035"/>
                  </a:lnTo>
                  <a:lnTo>
                    <a:pt x="0" y="1431035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20271" y="4122419"/>
              <a:ext cx="3677920" cy="32384"/>
            </a:xfrm>
            <a:custGeom>
              <a:avLst/>
              <a:gdLst/>
              <a:ahLst/>
              <a:cxnLst/>
              <a:rect l="l" t="t" r="r" b="b"/>
              <a:pathLst>
                <a:path w="3677920" h="32385">
                  <a:moveTo>
                    <a:pt x="30480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0480" y="32004"/>
                  </a:lnTo>
                  <a:lnTo>
                    <a:pt x="30480" y="0"/>
                  </a:lnTo>
                  <a:close/>
                </a:path>
                <a:path w="3677920" h="32385">
                  <a:moveTo>
                    <a:pt x="94488" y="0"/>
                  </a:moveTo>
                  <a:lnTo>
                    <a:pt x="62484" y="0"/>
                  </a:lnTo>
                  <a:lnTo>
                    <a:pt x="62484" y="32004"/>
                  </a:lnTo>
                  <a:lnTo>
                    <a:pt x="94488" y="32004"/>
                  </a:lnTo>
                  <a:lnTo>
                    <a:pt x="94488" y="0"/>
                  </a:lnTo>
                  <a:close/>
                </a:path>
                <a:path w="3677920" h="32385">
                  <a:moveTo>
                    <a:pt x="156972" y="0"/>
                  </a:moveTo>
                  <a:lnTo>
                    <a:pt x="124968" y="0"/>
                  </a:lnTo>
                  <a:lnTo>
                    <a:pt x="124968" y="32004"/>
                  </a:lnTo>
                  <a:lnTo>
                    <a:pt x="156972" y="32004"/>
                  </a:lnTo>
                  <a:lnTo>
                    <a:pt x="156972" y="0"/>
                  </a:lnTo>
                  <a:close/>
                </a:path>
                <a:path w="3677920" h="32385">
                  <a:moveTo>
                    <a:pt x="219456" y="0"/>
                  </a:moveTo>
                  <a:lnTo>
                    <a:pt x="187452" y="0"/>
                  </a:lnTo>
                  <a:lnTo>
                    <a:pt x="187452" y="32004"/>
                  </a:lnTo>
                  <a:lnTo>
                    <a:pt x="219456" y="32004"/>
                  </a:lnTo>
                  <a:lnTo>
                    <a:pt x="219456" y="0"/>
                  </a:lnTo>
                  <a:close/>
                </a:path>
                <a:path w="3677920" h="32385">
                  <a:moveTo>
                    <a:pt x="281940" y="0"/>
                  </a:moveTo>
                  <a:lnTo>
                    <a:pt x="251460" y="0"/>
                  </a:lnTo>
                  <a:lnTo>
                    <a:pt x="251460" y="32004"/>
                  </a:lnTo>
                  <a:lnTo>
                    <a:pt x="281940" y="32004"/>
                  </a:lnTo>
                  <a:lnTo>
                    <a:pt x="281940" y="0"/>
                  </a:lnTo>
                  <a:close/>
                </a:path>
                <a:path w="3677920" h="32385">
                  <a:moveTo>
                    <a:pt x="345948" y="0"/>
                  </a:moveTo>
                  <a:lnTo>
                    <a:pt x="313944" y="0"/>
                  </a:lnTo>
                  <a:lnTo>
                    <a:pt x="313944" y="32004"/>
                  </a:lnTo>
                  <a:lnTo>
                    <a:pt x="345948" y="32004"/>
                  </a:lnTo>
                  <a:lnTo>
                    <a:pt x="345948" y="0"/>
                  </a:lnTo>
                  <a:close/>
                </a:path>
                <a:path w="3677920" h="32385">
                  <a:moveTo>
                    <a:pt x="408444" y="0"/>
                  </a:moveTo>
                  <a:lnTo>
                    <a:pt x="376428" y="0"/>
                  </a:lnTo>
                  <a:lnTo>
                    <a:pt x="376428" y="32004"/>
                  </a:lnTo>
                  <a:lnTo>
                    <a:pt x="408444" y="32004"/>
                  </a:lnTo>
                  <a:lnTo>
                    <a:pt x="408444" y="0"/>
                  </a:lnTo>
                  <a:close/>
                </a:path>
                <a:path w="3677920" h="32385">
                  <a:moveTo>
                    <a:pt x="470928" y="0"/>
                  </a:moveTo>
                  <a:lnTo>
                    <a:pt x="438924" y="0"/>
                  </a:lnTo>
                  <a:lnTo>
                    <a:pt x="438924" y="32004"/>
                  </a:lnTo>
                  <a:lnTo>
                    <a:pt x="470928" y="32004"/>
                  </a:lnTo>
                  <a:lnTo>
                    <a:pt x="470928" y="0"/>
                  </a:lnTo>
                  <a:close/>
                </a:path>
                <a:path w="3677920" h="32385">
                  <a:moveTo>
                    <a:pt x="533412" y="0"/>
                  </a:moveTo>
                  <a:lnTo>
                    <a:pt x="502932" y="0"/>
                  </a:lnTo>
                  <a:lnTo>
                    <a:pt x="502932" y="32004"/>
                  </a:lnTo>
                  <a:lnTo>
                    <a:pt x="533412" y="32004"/>
                  </a:lnTo>
                  <a:lnTo>
                    <a:pt x="533412" y="0"/>
                  </a:lnTo>
                  <a:close/>
                </a:path>
                <a:path w="3677920" h="32385">
                  <a:moveTo>
                    <a:pt x="597420" y="0"/>
                  </a:moveTo>
                  <a:lnTo>
                    <a:pt x="565416" y="0"/>
                  </a:lnTo>
                  <a:lnTo>
                    <a:pt x="565416" y="32004"/>
                  </a:lnTo>
                  <a:lnTo>
                    <a:pt x="597420" y="32004"/>
                  </a:lnTo>
                  <a:lnTo>
                    <a:pt x="597420" y="0"/>
                  </a:lnTo>
                  <a:close/>
                </a:path>
                <a:path w="3677920" h="32385">
                  <a:moveTo>
                    <a:pt x="659904" y="0"/>
                  </a:moveTo>
                  <a:lnTo>
                    <a:pt x="627900" y="0"/>
                  </a:lnTo>
                  <a:lnTo>
                    <a:pt x="627900" y="32004"/>
                  </a:lnTo>
                  <a:lnTo>
                    <a:pt x="659904" y="32004"/>
                  </a:lnTo>
                  <a:lnTo>
                    <a:pt x="659904" y="0"/>
                  </a:lnTo>
                  <a:close/>
                </a:path>
                <a:path w="3677920" h="32385">
                  <a:moveTo>
                    <a:pt x="722388" y="0"/>
                  </a:moveTo>
                  <a:lnTo>
                    <a:pt x="690384" y="0"/>
                  </a:lnTo>
                  <a:lnTo>
                    <a:pt x="690384" y="32004"/>
                  </a:lnTo>
                  <a:lnTo>
                    <a:pt x="722388" y="32004"/>
                  </a:lnTo>
                  <a:lnTo>
                    <a:pt x="722388" y="0"/>
                  </a:lnTo>
                  <a:close/>
                </a:path>
                <a:path w="3677920" h="32385">
                  <a:moveTo>
                    <a:pt x="784872" y="0"/>
                  </a:moveTo>
                  <a:lnTo>
                    <a:pt x="754392" y="0"/>
                  </a:lnTo>
                  <a:lnTo>
                    <a:pt x="754392" y="32004"/>
                  </a:lnTo>
                  <a:lnTo>
                    <a:pt x="784872" y="32004"/>
                  </a:lnTo>
                  <a:lnTo>
                    <a:pt x="784872" y="0"/>
                  </a:lnTo>
                  <a:close/>
                </a:path>
                <a:path w="3677920" h="32385">
                  <a:moveTo>
                    <a:pt x="848880" y="0"/>
                  </a:moveTo>
                  <a:lnTo>
                    <a:pt x="816876" y="0"/>
                  </a:lnTo>
                  <a:lnTo>
                    <a:pt x="816876" y="32004"/>
                  </a:lnTo>
                  <a:lnTo>
                    <a:pt x="848880" y="32004"/>
                  </a:lnTo>
                  <a:lnTo>
                    <a:pt x="848880" y="0"/>
                  </a:lnTo>
                  <a:close/>
                </a:path>
                <a:path w="3677920" h="32385">
                  <a:moveTo>
                    <a:pt x="911364" y="0"/>
                  </a:moveTo>
                  <a:lnTo>
                    <a:pt x="879360" y="0"/>
                  </a:lnTo>
                  <a:lnTo>
                    <a:pt x="879360" y="32004"/>
                  </a:lnTo>
                  <a:lnTo>
                    <a:pt x="911364" y="32004"/>
                  </a:lnTo>
                  <a:lnTo>
                    <a:pt x="911364" y="0"/>
                  </a:lnTo>
                  <a:close/>
                </a:path>
                <a:path w="3677920" h="32385">
                  <a:moveTo>
                    <a:pt x="973848" y="0"/>
                  </a:moveTo>
                  <a:lnTo>
                    <a:pt x="941844" y="0"/>
                  </a:lnTo>
                  <a:lnTo>
                    <a:pt x="941844" y="32004"/>
                  </a:lnTo>
                  <a:lnTo>
                    <a:pt x="973848" y="32004"/>
                  </a:lnTo>
                  <a:lnTo>
                    <a:pt x="973848" y="0"/>
                  </a:lnTo>
                  <a:close/>
                </a:path>
                <a:path w="3677920" h="32385">
                  <a:moveTo>
                    <a:pt x="1036332" y="0"/>
                  </a:moveTo>
                  <a:lnTo>
                    <a:pt x="1005852" y="0"/>
                  </a:lnTo>
                  <a:lnTo>
                    <a:pt x="1005852" y="32004"/>
                  </a:lnTo>
                  <a:lnTo>
                    <a:pt x="1036332" y="32004"/>
                  </a:lnTo>
                  <a:lnTo>
                    <a:pt x="1036332" y="0"/>
                  </a:lnTo>
                  <a:close/>
                </a:path>
                <a:path w="3677920" h="32385">
                  <a:moveTo>
                    <a:pt x="1100340" y="0"/>
                  </a:moveTo>
                  <a:lnTo>
                    <a:pt x="1068336" y="0"/>
                  </a:lnTo>
                  <a:lnTo>
                    <a:pt x="1068336" y="32004"/>
                  </a:lnTo>
                  <a:lnTo>
                    <a:pt x="1100340" y="32004"/>
                  </a:lnTo>
                  <a:lnTo>
                    <a:pt x="1100340" y="0"/>
                  </a:lnTo>
                  <a:close/>
                </a:path>
                <a:path w="3677920" h="32385">
                  <a:moveTo>
                    <a:pt x="1162824" y="0"/>
                  </a:moveTo>
                  <a:lnTo>
                    <a:pt x="1130820" y="0"/>
                  </a:lnTo>
                  <a:lnTo>
                    <a:pt x="1130820" y="32004"/>
                  </a:lnTo>
                  <a:lnTo>
                    <a:pt x="1162824" y="32004"/>
                  </a:lnTo>
                  <a:lnTo>
                    <a:pt x="1162824" y="0"/>
                  </a:lnTo>
                  <a:close/>
                </a:path>
                <a:path w="3677920" h="32385">
                  <a:moveTo>
                    <a:pt x="1225308" y="0"/>
                  </a:moveTo>
                  <a:lnTo>
                    <a:pt x="1193304" y="0"/>
                  </a:lnTo>
                  <a:lnTo>
                    <a:pt x="1193304" y="32004"/>
                  </a:lnTo>
                  <a:lnTo>
                    <a:pt x="1225308" y="32004"/>
                  </a:lnTo>
                  <a:lnTo>
                    <a:pt x="1225308" y="0"/>
                  </a:lnTo>
                  <a:close/>
                </a:path>
                <a:path w="3677920" h="32385">
                  <a:moveTo>
                    <a:pt x="1287792" y="0"/>
                  </a:moveTo>
                  <a:lnTo>
                    <a:pt x="1257312" y="0"/>
                  </a:lnTo>
                  <a:lnTo>
                    <a:pt x="1257312" y="32004"/>
                  </a:lnTo>
                  <a:lnTo>
                    <a:pt x="1287792" y="32004"/>
                  </a:lnTo>
                  <a:lnTo>
                    <a:pt x="1287792" y="0"/>
                  </a:lnTo>
                  <a:close/>
                </a:path>
                <a:path w="3677920" h="32385">
                  <a:moveTo>
                    <a:pt x="1351788" y="0"/>
                  </a:moveTo>
                  <a:lnTo>
                    <a:pt x="1319784" y="0"/>
                  </a:lnTo>
                  <a:lnTo>
                    <a:pt x="1319784" y="32004"/>
                  </a:lnTo>
                  <a:lnTo>
                    <a:pt x="1351788" y="32004"/>
                  </a:lnTo>
                  <a:lnTo>
                    <a:pt x="1351788" y="0"/>
                  </a:lnTo>
                  <a:close/>
                </a:path>
                <a:path w="3677920" h="32385">
                  <a:moveTo>
                    <a:pt x="1414272" y="0"/>
                  </a:moveTo>
                  <a:lnTo>
                    <a:pt x="1382268" y="0"/>
                  </a:lnTo>
                  <a:lnTo>
                    <a:pt x="1382268" y="32004"/>
                  </a:lnTo>
                  <a:lnTo>
                    <a:pt x="1414272" y="32004"/>
                  </a:lnTo>
                  <a:lnTo>
                    <a:pt x="1414272" y="0"/>
                  </a:lnTo>
                  <a:close/>
                </a:path>
                <a:path w="3677920" h="32385">
                  <a:moveTo>
                    <a:pt x="1476756" y="0"/>
                  </a:moveTo>
                  <a:lnTo>
                    <a:pt x="1444752" y="0"/>
                  </a:lnTo>
                  <a:lnTo>
                    <a:pt x="1444752" y="32004"/>
                  </a:lnTo>
                  <a:lnTo>
                    <a:pt x="1476756" y="32004"/>
                  </a:lnTo>
                  <a:lnTo>
                    <a:pt x="1476756" y="0"/>
                  </a:lnTo>
                  <a:close/>
                </a:path>
                <a:path w="3677920" h="32385">
                  <a:moveTo>
                    <a:pt x="1539240" y="0"/>
                  </a:moveTo>
                  <a:lnTo>
                    <a:pt x="1508760" y="0"/>
                  </a:lnTo>
                  <a:lnTo>
                    <a:pt x="1508760" y="32004"/>
                  </a:lnTo>
                  <a:lnTo>
                    <a:pt x="1539240" y="32004"/>
                  </a:lnTo>
                  <a:lnTo>
                    <a:pt x="1539240" y="0"/>
                  </a:lnTo>
                  <a:close/>
                </a:path>
                <a:path w="3677920" h="32385">
                  <a:moveTo>
                    <a:pt x="1603248" y="0"/>
                  </a:moveTo>
                  <a:lnTo>
                    <a:pt x="1571244" y="0"/>
                  </a:lnTo>
                  <a:lnTo>
                    <a:pt x="1571244" y="32004"/>
                  </a:lnTo>
                  <a:lnTo>
                    <a:pt x="1603248" y="32004"/>
                  </a:lnTo>
                  <a:lnTo>
                    <a:pt x="1603248" y="0"/>
                  </a:lnTo>
                  <a:close/>
                </a:path>
                <a:path w="3677920" h="32385">
                  <a:moveTo>
                    <a:pt x="1665732" y="0"/>
                  </a:moveTo>
                  <a:lnTo>
                    <a:pt x="1633728" y="0"/>
                  </a:lnTo>
                  <a:lnTo>
                    <a:pt x="1633728" y="32004"/>
                  </a:lnTo>
                  <a:lnTo>
                    <a:pt x="1665732" y="32004"/>
                  </a:lnTo>
                  <a:lnTo>
                    <a:pt x="1665732" y="0"/>
                  </a:lnTo>
                  <a:close/>
                </a:path>
                <a:path w="3677920" h="32385">
                  <a:moveTo>
                    <a:pt x="1728216" y="0"/>
                  </a:moveTo>
                  <a:lnTo>
                    <a:pt x="1696212" y="0"/>
                  </a:lnTo>
                  <a:lnTo>
                    <a:pt x="1696212" y="32004"/>
                  </a:lnTo>
                  <a:lnTo>
                    <a:pt x="1728216" y="32004"/>
                  </a:lnTo>
                  <a:lnTo>
                    <a:pt x="1728216" y="0"/>
                  </a:lnTo>
                  <a:close/>
                </a:path>
                <a:path w="3677920" h="32385">
                  <a:moveTo>
                    <a:pt x="1790700" y="0"/>
                  </a:moveTo>
                  <a:lnTo>
                    <a:pt x="1760220" y="0"/>
                  </a:lnTo>
                  <a:lnTo>
                    <a:pt x="1760220" y="32004"/>
                  </a:lnTo>
                  <a:lnTo>
                    <a:pt x="1790700" y="32004"/>
                  </a:lnTo>
                  <a:lnTo>
                    <a:pt x="1790700" y="0"/>
                  </a:lnTo>
                  <a:close/>
                </a:path>
                <a:path w="3677920" h="32385">
                  <a:moveTo>
                    <a:pt x="1854708" y="0"/>
                  </a:moveTo>
                  <a:lnTo>
                    <a:pt x="1822704" y="0"/>
                  </a:lnTo>
                  <a:lnTo>
                    <a:pt x="1822704" y="32004"/>
                  </a:lnTo>
                  <a:lnTo>
                    <a:pt x="1854708" y="32004"/>
                  </a:lnTo>
                  <a:lnTo>
                    <a:pt x="1854708" y="0"/>
                  </a:lnTo>
                  <a:close/>
                </a:path>
                <a:path w="3677920" h="32385">
                  <a:moveTo>
                    <a:pt x="1917192" y="0"/>
                  </a:moveTo>
                  <a:lnTo>
                    <a:pt x="1885188" y="0"/>
                  </a:lnTo>
                  <a:lnTo>
                    <a:pt x="1885188" y="32004"/>
                  </a:lnTo>
                  <a:lnTo>
                    <a:pt x="1917192" y="32004"/>
                  </a:lnTo>
                  <a:lnTo>
                    <a:pt x="1917192" y="0"/>
                  </a:lnTo>
                  <a:close/>
                </a:path>
                <a:path w="3677920" h="32385">
                  <a:moveTo>
                    <a:pt x="1979676" y="0"/>
                  </a:moveTo>
                  <a:lnTo>
                    <a:pt x="1947672" y="0"/>
                  </a:lnTo>
                  <a:lnTo>
                    <a:pt x="1947672" y="32004"/>
                  </a:lnTo>
                  <a:lnTo>
                    <a:pt x="1979676" y="32004"/>
                  </a:lnTo>
                  <a:lnTo>
                    <a:pt x="1979676" y="0"/>
                  </a:lnTo>
                  <a:close/>
                </a:path>
                <a:path w="3677920" h="32385">
                  <a:moveTo>
                    <a:pt x="2042160" y="0"/>
                  </a:moveTo>
                  <a:lnTo>
                    <a:pt x="2011680" y="0"/>
                  </a:lnTo>
                  <a:lnTo>
                    <a:pt x="2011680" y="32004"/>
                  </a:lnTo>
                  <a:lnTo>
                    <a:pt x="2042160" y="32004"/>
                  </a:lnTo>
                  <a:lnTo>
                    <a:pt x="2042160" y="0"/>
                  </a:lnTo>
                  <a:close/>
                </a:path>
                <a:path w="3677920" h="32385">
                  <a:moveTo>
                    <a:pt x="2106168" y="0"/>
                  </a:moveTo>
                  <a:lnTo>
                    <a:pt x="2074164" y="0"/>
                  </a:lnTo>
                  <a:lnTo>
                    <a:pt x="2074164" y="32004"/>
                  </a:lnTo>
                  <a:lnTo>
                    <a:pt x="2106168" y="32004"/>
                  </a:lnTo>
                  <a:lnTo>
                    <a:pt x="2106168" y="0"/>
                  </a:lnTo>
                  <a:close/>
                </a:path>
                <a:path w="3677920" h="32385">
                  <a:moveTo>
                    <a:pt x="2168652" y="0"/>
                  </a:moveTo>
                  <a:lnTo>
                    <a:pt x="2136648" y="0"/>
                  </a:lnTo>
                  <a:lnTo>
                    <a:pt x="2136648" y="32004"/>
                  </a:lnTo>
                  <a:lnTo>
                    <a:pt x="2168652" y="32004"/>
                  </a:lnTo>
                  <a:lnTo>
                    <a:pt x="2168652" y="0"/>
                  </a:lnTo>
                  <a:close/>
                </a:path>
                <a:path w="3677920" h="32385">
                  <a:moveTo>
                    <a:pt x="2231148" y="0"/>
                  </a:moveTo>
                  <a:lnTo>
                    <a:pt x="2199144" y="0"/>
                  </a:lnTo>
                  <a:lnTo>
                    <a:pt x="2199144" y="32004"/>
                  </a:lnTo>
                  <a:lnTo>
                    <a:pt x="2231148" y="32004"/>
                  </a:lnTo>
                  <a:lnTo>
                    <a:pt x="2231148" y="0"/>
                  </a:lnTo>
                  <a:close/>
                </a:path>
                <a:path w="3677920" h="32385">
                  <a:moveTo>
                    <a:pt x="2293632" y="0"/>
                  </a:moveTo>
                  <a:lnTo>
                    <a:pt x="2263152" y="0"/>
                  </a:lnTo>
                  <a:lnTo>
                    <a:pt x="2263152" y="32004"/>
                  </a:lnTo>
                  <a:lnTo>
                    <a:pt x="2293632" y="32004"/>
                  </a:lnTo>
                  <a:lnTo>
                    <a:pt x="2293632" y="0"/>
                  </a:lnTo>
                  <a:close/>
                </a:path>
                <a:path w="3677920" h="32385">
                  <a:moveTo>
                    <a:pt x="2357640" y="0"/>
                  </a:moveTo>
                  <a:lnTo>
                    <a:pt x="2325636" y="0"/>
                  </a:lnTo>
                  <a:lnTo>
                    <a:pt x="2325636" y="32004"/>
                  </a:lnTo>
                  <a:lnTo>
                    <a:pt x="2357640" y="32004"/>
                  </a:lnTo>
                  <a:lnTo>
                    <a:pt x="2357640" y="0"/>
                  </a:lnTo>
                  <a:close/>
                </a:path>
                <a:path w="3677920" h="32385">
                  <a:moveTo>
                    <a:pt x="2420124" y="0"/>
                  </a:moveTo>
                  <a:lnTo>
                    <a:pt x="2388120" y="0"/>
                  </a:lnTo>
                  <a:lnTo>
                    <a:pt x="2388120" y="32004"/>
                  </a:lnTo>
                  <a:lnTo>
                    <a:pt x="2420124" y="32004"/>
                  </a:lnTo>
                  <a:lnTo>
                    <a:pt x="2420124" y="0"/>
                  </a:lnTo>
                  <a:close/>
                </a:path>
                <a:path w="3677920" h="32385">
                  <a:moveTo>
                    <a:pt x="2482608" y="0"/>
                  </a:moveTo>
                  <a:lnTo>
                    <a:pt x="2450604" y="0"/>
                  </a:lnTo>
                  <a:lnTo>
                    <a:pt x="2450604" y="32004"/>
                  </a:lnTo>
                  <a:lnTo>
                    <a:pt x="2482608" y="32004"/>
                  </a:lnTo>
                  <a:lnTo>
                    <a:pt x="2482608" y="0"/>
                  </a:lnTo>
                  <a:close/>
                </a:path>
                <a:path w="3677920" h="32385">
                  <a:moveTo>
                    <a:pt x="2545092" y="0"/>
                  </a:moveTo>
                  <a:lnTo>
                    <a:pt x="2514612" y="0"/>
                  </a:lnTo>
                  <a:lnTo>
                    <a:pt x="2514612" y="32004"/>
                  </a:lnTo>
                  <a:lnTo>
                    <a:pt x="2545092" y="32004"/>
                  </a:lnTo>
                  <a:lnTo>
                    <a:pt x="2545092" y="0"/>
                  </a:lnTo>
                  <a:close/>
                </a:path>
                <a:path w="3677920" h="32385">
                  <a:moveTo>
                    <a:pt x="2609100" y="0"/>
                  </a:moveTo>
                  <a:lnTo>
                    <a:pt x="2577096" y="0"/>
                  </a:lnTo>
                  <a:lnTo>
                    <a:pt x="2577096" y="32004"/>
                  </a:lnTo>
                  <a:lnTo>
                    <a:pt x="2609100" y="32004"/>
                  </a:lnTo>
                  <a:lnTo>
                    <a:pt x="2609100" y="0"/>
                  </a:lnTo>
                  <a:close/>
                </a:path>
                <a:path w="3677920" h="32385">
                  <a:moveTo>
                    <a:pt x="2671572" y="0"/>
                  </a:moveTo>
                  <a:lnTo>
                    <a:pt x="2639568" y="0"/>
                  </a:lnTo>
                  <a:lnTo>
                    <a:pt x="2639568" y="32004"/>
                  </a:lnTo>
                  <a:lnTo>
                    <a:pt x="2671572" y="32004"/>
                  </a:lnTo>
                  <a:lnTo>
                    <a:pt x="2671572" y="0"/>
                  </a:lnTo>
                  <a:close/>
                </a:path>
                <a:path w="3677920" h="32385">
                  <a:moveTo>
                    <a:pt x="2734056" y="0"/>
                  </a:moveTo>
                  <a:lnTo>
                    <a:pt x="2702052" y="0"/>
                  </a:lnTo>
                  <a:lnTo>
                    <a:pt x="2702052" y="32004"/>
                  </a:lnTo>
                  <a:lnTo>
                    <a:pt x="2734056" y="32004"/>
                  </a:lnTo>
                  <a:lnTo>
                    <a:pt x="2734056" y="0"/>
                  </a:lnTo>
                  <a:close/>
                </a:path>
                <a:path w="3677920" h="32385">
                  <a:moveTo>
                    <a:pt x="2796540" y="0"/>
                  </a:moveTo>
                  <a:lnTo>
                    <a:pt x="2766060" y="0"/>
                  </a:lnTo>
                  <a:lnTo>
                    <a:pt x="2766060" y="32004"/>
                  </a:lnTo>
                  <a:lnTo>
                    <a:pt x="2796540" y="32004"/>
                  </a:lnTo>
                  <a:lnTo>
                    <a:pt x="2796540" y="0"/>
                  </a:lnTo>
                  <a:close/>
                </a:path>
                <a:path w="3677920" h="32385">
                  <a:moveTo>
                    <a:pt x="2860548" y="0"/>
                  </a:moveTo>
                  <a:lnTo>
                    <a:pt x="2828544" y="0"/>
                  </a:lnTo>
                  <a:lnTo>
                    <a:pt x="2828544" y="32004"/>
                  </a:lnTo>
                  <a:lnTo>
                    <a:pt x="2860548" y="32004"/>
                  </a:lnTo>
                  <a:lnTo>
                    <a:pt x="2860548" y="0"/>
                  </a:lnTo>
                  <a:close/>
                </a:path>
                <a:path w="3677920" h="32385">
                  <a:moveTo>
                    <a:pt x="2923032" y="0"/>
                  </a:moveTo>
                  <a:lnTo>
                    <a:pt x="2891028" y="0"/>
                  </a:lnTo>
                  <a:lnTo>
                    <a:pt x="2891028" y="32004"/>
                  </a:lnTo>
                  <a:lnTo>
                    <a:pt x="2923032" y="32004"/>
                  </a:lnTo>
                  <a:lnTo>
                    <a:pt x="2923032" y="0"/>
                  </a:lnTo>
                  <a:close/>
                </a:path>
                <a:path w="3677920" h="32385">
                  <a:moveTo>
                    <a:pt x="2985516" y="0"/>
                  </a:moveTo>
                  <a:lnTo>
                    <a:pt x="2953512" y="0"/>
                  </a:lnTo>
                  <a:lnTo>
                    <a:pt x="2953512" y="32004"/>
                  </a:lnTo>
                  <a:lnTo>
                    <a:pt x="2985516" y="32004"/>
                  </a:lnTo>
                  <a:lnTo>
                    <a:pt x="2985516" y="0"/>
                  </a:lnTo>
                  <a:close/>
                </a:path>
                <a:path w="3677920" h="32385">
                  <a:moveTo>
                    <a:pt x="3048000" y="0"/>
                  </a:moveTo>
                  <a:lnTo>
                    <a:pt x="3017520" y="0"/>
                  </a:lnTo>
                  <a:lnTo>
                    <a:pt x="3017520" y="32004"/>
                  </a:lnTo>
                  <a:lnTo>
                    <a:pt x="3048000" y="32004"/>
                  </a:lnTo>
                  <a:lnTo>
                    <a:pt x="3048000" y="0"/>
                  </a:lnTo>
                  <a:close/>
                </a:path>
                <a:path w="3677920" h="32385">
                  <a:moveTo>
                    <a:pt x="3112008" y="0"/>
                  </a:moveTo>
                  <a:lnTo>
                    <a:pt x="3080004" y="0"/>
                  </a:lnTo>
                  <a:lnTo>
                    <a:pt x="3080004" y="32004"/>
                  </a:lnTo>
                  <a:lnTo>
                    <a:pt x="3112008" y="32004"/>
                  </a:lnTo>
                  <a:lnTo>
                    <a:pt x="3112008" y="0"/>
                  </a:lnTo>
                  <a:close/>
                </a:path>
                <a:path w="3677920" h="32385">
                  <a:moveTo>
                    <a:pt x="3174492" y="0"/>
                  </a:moveTo>
                  <a:lnTo>
                    <a:pt x="3142488" y="0"/>
                  </a:lnTo>
                  <a:lnTo>
                    <a:pt x="3142488" y="32004"/>
                  </a:lnTo>
                  <a:lnTo>
                    <a:pt x="3174492" y="32004"/>
                  </a:lnTo>
                  <a:lnTo>
                    <a:pt x="3174492" y="0"/>
                  </a:lnTo>
                  <a:close/>
                </a:path>
                <a:path w="3677920" h="32385">
                  <a:moveTo>
                    <a:pt x="3236976" y="0"/>
                  </a:moveTo>
                  <a:lnTo>
                    <a:pt x="3204972" y="0"/>
                  </a:lnTo>
                  <a:lnTo>
                    <a:pt x="3204972" y="32004"/>
                  </a:lnTo>
                  <a:lnTo>
                    <a:pt x="3236976" y="32004"/>
                  </a:lnTo>
                  <a:lnTo>
                    <a:pt x="3236976" y="0"/>
                  </a:lnTo>
                  <a:close/>
                </a:path>
                <a:path w="3677920" h="32385">
                  <a:moveTo>
                    <a:pt x="3299460" y="0"/>
                  </a:moveTo>
                  <a:lnTo>
                    <a:pt x="3268980" y="0"/>
                  </a:lnTo>
                  <a:lnTo>
                    <a:pt x="3268980" y="32004"/>
                  </a:lnTo>
                  <a:lnTo>
                    <a:pt x="3299460" y="32004"/>
                  </a:lnTo>
                  <a:lnTo>
                    <a:pt x="3299460" y="0"/>
                  </a:lnTo>
                  <a:close/>
                </a:path>
                <a:path w="3677920" h="32385">
                  <a:moveTo>
                    <a:pt x="3363468" y="0"/>
                  </a:moveTo>
                  <a:lnTo>
                    <a:pt x="3331464" y="0"/>
                  </a:lnTo>
                  <a:lnTo>
                    <a:pt x="3331464" y="32004"/>
                  </a:lnTo>
                  <a:lnTo>
                    <a:pt x="3363468" y="32004"/>
                  </a:lnTo>
                  <a:lnTo>
                    <a:pt x="3363468" y="0"/>
                  </a:lnTo>
                  <a:close/>
                </a:path>
                <a:path w="3677920" h="32385">
                  <a:moveTo>
                    <a:pt x="3425952" y="0"/>
                  </a:moveTo>
                  <a:lnTo>
                    <a:pt x="3393948" y="0"/>
                  </a:lnTo>
                  <a:lnTo>
                    <a:pt x="3393948" y="32004"/>
                  </a:lnTo>
                  <a:lnTo>
                    <a:pt x="3425952" y="32004"/>
                  </a:lnTo>
                  <a:lnTo>
                    <a:pt x="3425952" y="0"/>
                  </a:lnTo>
                  <a:close/>
                </a:path>
                <a:path w="3677920" h="32385">
                  <a:moveTo>
                    <a:pt x="3488436" y="0"/>
                  </a:moveTo>
                  <a:lnTo>
                    <a:pt x="3456432" y="0"/>
                  </a:lnTo>
                  <a:lnTo>
                    <a:pt x="3456432" y="32004"/>
                  </a:lnTo>
                  <a:lnTo>
                    <a:pt x="3488436" y="32004"/>
                  </a:lnTo>
                  <a:lnTo>
                    <a:pt x="3488436" y="0"/>
                  </a:lnTo>
                  <a:close/>
                </a:path>
                <a:path w="3677920" h="32385">
                  <a:moveTo>
                    <a:pt x="3550920" y="0"/>
                  </a:moveTo>
                  <a:lnTo>
                    <a:pt x="3520440" y="0"/>
                  </a:lnTo>
                  <a:lnTo>
                    <a:pt x="3520440" y="32004"/>
                  </a:lnTo>
                  <a:lnTo>
                    <a:pt x="3550920" y="32004"/>
                  </a:lnTo>
                  <a:lnTo>
                    <a:pt x="3550920" y="0"/>
                  </a:lnTo>
                  <a:close/>
                </a:path>
                <a:path w="3677920" h="32385">
                  <a:moveTo>
                    <a:pt x="3614928" y="0"/>
                  </a:moveTo>
                  <a:lnTo>
                    <a:pt x="3582924" y="0"/>
                  </a:lnTo>
                  <a:lnTo>
                    <a:pt x="3582924" y="32004"/>
                  </a:lnTo>
                  <a:lnTo>
                    <a:pt x="3614928" y="32004"/>
                  </a:lnTo>
                  <a:lnTo>
                    <a:pt x="3614928" y="0"/>
                  </a:lnTo>
                  <a:close/>
                </a:path>
                <a:path w="3677920" h="32385">
                  <a:moveTo>
                    <a:pt x="3677412" y="0"/>
                  </a:moveTo>
                  <a:lnTo>
                    <a:pt x="3645408" y="0"/>
                  </a:lnTo>
                  <a:lnTo>
                    <a:pt x="3645408" y="32004"/>
                  </a:lnTo>
                  <a:lnTo>
                    <a:pt x="3677412" y="32004"/>
                  </a:lnTo>
                  <a:lnTo>
                    <a:pt x="3677412" y="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95" y="2878836"/>
              <a:ext cx="4937759" cy="202844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713693" y="2981968"/>
            <a:ext cx="92836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366091"/>
                </a:solidFill>
                <a:latin typeface="Calibri"/>
                <a:cs typeface="Calibri"/>
              </a:rPr>
              <a:t>FY</a:t>
            </a:r>
            <a:r>
              <a:rPr dirty="0" sz="2200" spc="-70" b="1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366091"/>
                </a:solidFill>
                <a:latin typeface="Calibri"/>
                <a:cs typeface="Calibri"/>
              </a:rPr>
              <a:t>2020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13693" y="4899069"/>
            <a:ext cx="92836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366091"/>
                </a:solidFill>
                <a:latin typeface="Calibri"/>
                <a:cs typeface="Calibri"/>
              </a:rPr>
              <a:t>FY</a:t>
            </a:r>
            <a:r>
              <a:rPr dirty="0" sz="2200" spc="-70" b="1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366091"/>
                </a:solidFill>
                <a:latin typeface="Calibri"/>
                <a:cs typeface="Calibri"/>
              </a:rPr>
              <a:t>2021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136" y="3212083"/>
            <a:ext cx="4439285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Insights:</a:t>
            </a:r>
            <a:endParaRPr sz="1500">
              <a:latin typeface="Calibri"/>
              <a:cs typeface="Calibri"/>
            </a:endParaRPr>
          </a:p>
          <a:p>
            <a:pPr marL="169545" marR="5080" indent="-157480">
              <a:lnSpc>
                <a:spcPct val="102699"/>
              </a:lnSpc>
              <a:buFont typeface="Arial MT"/>
              <a:buChar char="•"/>
              <a:tabLst>
                <a:tab pos="170180" algn="l"/>
              </a:tabLst>
            </a:pPr>
            <a:r>
              <a:rPr dirty="0" sz="1500" spc="15" b="1">
                <a:solidFill>
                  <a:srgbClr val="953634"/>
                </a:solidFill>
                <a:latin typeface="Calibri"/>
                <a:cs typeface="Calibri"/>
              </a:rPr>
              <a:t>The </a:t>
            </a:r>
            <a:r>
              <a:rPr dirty="0" sz="1500" spc="5" b="1">
                <a:solidFill>
                  <a:srgbClr val="953634"/>
                </a:solidFill>
                <a:latin typeface="Calibri"/>
                <a:cs typeface="Calibri"/>
              </a:rPr>
              <a:t>lowest</a:t>
            </a:r>
            <a:r>
              <a:rPr dirty="0" sz="1500" spc="30" b="1">
                <a:solidFill>
                  <a:srgbClr val="953634"/>
                </a:solidFill>
                <a:latin typeface="Calibri"/>
                <a:cs typeface="Calibri"/>
              </a:rPr>
              <a:t> </a:t>
            </a:r>
            <a:r>
              <a:rPr dirty="0" sz="1500" spc="10" b="1">
                <a:solidFill>
                  <a:srgbClr val="953634"/>
                </a:solidFill>
                <a:latin typeface="Calibri"/>
                <a:cs typeface="Calibri"/>
              </a:rPr>
              <a:t>Gross</a:t>
            </a:r>
            <a:r>
              <a:rPr dirty="0" sz="1500" b="1">
                <a:solidFill>
                  <a:srgbClr val="953634"/>
                </a:solidFill>
                <a:latin typeface="Calibri"/>
                <a:cs typeface="Calibri"/>
              </a:rPr>
              <a:t> </a:t>
            </a:r>
            <a:r>
              <a:rPr dirty="0" sz="1500" spc="10" b="1">
                <a:solidFill>
                  <a:srgbClr val="953634"/>
                </a:solidFill>
                <a:latin typeface="Calibri"/>
                <a:cs typeface="Calibri"/>
              </a:rPr>
              <a:t>sales</a:t>
            </a:r>
            <a:r>
              <a:rPr dirty="0" sz="1500" spc="30" b="1">
                <a:solidFill>
                  <a:srgbClr val="953634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953634"/>
                </a:solidFill>
                <a:latin typeface="Calibri"/>
                <a:cs typeface="Calibri"/>
              </a:rPr>
              <a:t>total</a:t>
            </a:r>
            <a:r>
              <a:rPr dirty="0" sz="1500" spc="35" b="1">
                <a:solidFill>
                  <a:srgbClr val="953634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953634"/>
                </a:solidFill>
                <a:latin typeface="Calibri"/>
                <a:cs typeface="Calibri"/>
              </a:rPr>
              <a:t>for</a:t>
            </a:r>
            <a:r>
              <a:rPr dirty="0" sz="1500" spc="15" b="1">
                <a:solidFill>
                  <a:srgbClr val="953634"/>
                </a:solidFill>
                <a:latin typeface="Calibri"/>
                <a:cs typeface="Calibri"/>
              </a:rPr>
              <a:t> both</a:t>
            </a:r>
            <a:r>
              <a:rPr dirty="0" sz="1500" spc="5" b="1">
                <a:solidFill>
                  <a:srgbClr val="953634"/>
                </a:solidFill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fiscal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years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in </a:t>
            </a:r>
            <a:r>
              <a:rPr dirty="0" sz="1500" spc="-325" b="1">
                <a:latin typeface="Calibri"/>
                <a:cs typeface="Calibri"/>
              </a:rPr>
              <a:t> </a:t>
            </a:r>
            <a:r>
              <a:rPr dirty="0" sz="1500" spc="10" b="1">
                <a:solidFill>
                  <a:srgbClr val="548ED4"/>
                </a:solidFill>
                <a:latin typeface="Calibri"/>
                <a:cs typeface="Calibri"/>
              </a:rPr>
              <a:t>March(2020)</a:t>
            </a:r>
            <a:r>
              <a:rPr dirty="0" sz="1500" spc="10" b="1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169545" marR="147320" indent="-157480">
              <a:lnSpc>
                <a:spcPct val="102699"/>
              </a:lnSpc>
              <a:buFont typeface="Arial MT"/>
              <a:buChar char="•"/>
              <a:tabLst>
                <a:tab pos="170180" algn="l"/>
              </a:tabLst>
            </a:pPr>
            <a:r>
              <a:rPr dirty="0" sz="1500" spc="15" b="1">
                <a:latin typeface="Calibri"/>
                <a:cs typeface="Calibri"/>
              </a:rPr>
              <a:t>The </a:t>
            </a:r>
            <a:r>
              <a:rPr dirty="0" sz="1500" spc="10" b="1">
                <a:solidFill>
                  <a:srgbClr val="77933B"/>
                </a:solidFill>
                <a:latin typeface="Calibri"/>
                <a:cs typeface="Calibri"/>
              </a:rPr>
              <a:t>highest </a:t>
            </a:r>
            <a:r>
              <a:rPr dirty="0" sz="1500" spc="10" b="1">
                <a:latin typeface="Calibri"/>
                <a:cs typeface="Calibri"/>
              </a:rPr>
              <a:t>Gross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sales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total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for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both </a:t>
            </a:r>
            <a:r>
              <a:rPr dirty="0" sz="1500" spc="5" b="1">
                <a:latin typeface="Calibri"/>
                <a:cs typeface="Calibri"/>
              </a:rPr>
              <a:t>fiscal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years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is </a:t>
            </a:r>
            <a:r>
              <a:rPr dirty="0" sz="1500" spc="-32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in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spc="15" b="1">
                <a:solidFill>
                  <a:srgbClr val="548ED4"/>
                </a:solidFill>
                <a:latin typeface="Calibri"/>
                <a:cs typeface="Calibri"/>
              </a:rPr>
              <a:t>November</a:t>
            </a:r>
            <a:r>
              <a:rPr dirty="0" sz="1500" spc="35" b="1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dirty="0" sz="1500" spc="10" b="1">
                <a:solidFill>
                  <a:srgbClr val="548ED4"/>
                </a:solidFill>
                <a:latin typeface="Calibri"/>
                <a:cs typeface="Calibri"/>
              </a:rPr>
              <a:t>(2020)</a:t>
            </a:r>
            <a:r>
              <a:rPr dirty="0" sz="1500" spc="10" b="1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Font typeface="Arial MT"/>
              <a:buChar char="•"/>
              <a:tabLst>
                <a:tab pos="213360" algn="l"/>
                <a:tab pos="213995" algn="l"/>
              </a:tabLst>
            </a:pPr>
            <a:r>
              <a:rPr dirty="0" sz="1500" spc="15" b="1">
                <a:solidFill>
                  <a:srgbClr val="548ED4"/>
                </a:solidFill>
                <a:latin typeface="Calibri"/>
                <a:cs typeface="Calibri"/>
              </a:rPr>
              <a:t>73.8%</a:t>
            </a:r>
            <a:r>
              <a:rPr dirty="0" sz="1500" spc="20" b="1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of </a:t>
            </a:r>
            <a:r>
              <a:rPr dirty="0" sz="1500" spc="10" b="1">
                <a:latin typeface="Calibri"/>
                <a:cs typeface="Calibri"/>
              </a:rPr>
              <a:t>the</a:t>
            </a:r>
            <a:r>
              <a:rPr dirty="0" sz="1500" spc="5" b="1">
                <a:latin typeface="Calibri"/>
                <a:cs typeface="Calibri"/>
              </a:rPr>
              <a:t> total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Gross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sales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figure</a:t>
            </a:r>
            <a:r>
              <a:rPr dirty="0" sz="1500" spc="5" b="1">
                <a:latin typeface="Calibri"/>
                <a:cs typeface="Calibri"/>
              </a:rPr>
              <a:t> is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in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FY2021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8816" y="5056632"/>
            <a:ext cx="2555748" cy="7071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1055" y="1273547"/>
            <a:ext cx="8285480" cy="842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7 .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Get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the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complete 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report 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of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the Gross sales amount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for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the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customer </a:t>
            </a:r>
            <a:r>
              <a:rPr dirty="0" sz="1100" spc="-25" b="1">
                <a:solidFill>
                  <a:srgbClr val="242323"/>
                </a:solidFill>
                <a:latin typeface="Leelawadee UI"/>
                <a:cs typeface="Leelawadee UI"/>
              </a:rPr>
              <a:t>“Atliq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Exclusive” for each month. This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analysis helps to </a:t>
            </a:r>
            <a:r>
              <a:rPr dirty="0" sz="1100" spc="-29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get 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an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idea </a:t>
            </a:r>
            <a:r>
              <a:rPr dirty="0" sz="1100" spc="-10" b="1">
                <a:solidFill>
                  <a:srgbClr val="242323"/>
                </a:solidFill>
                <a:latin typeface="Leelawadee UI"/>
                <a:cs typeface="Leelawadee UI"/>
              </a:rPr>
              <a:t>of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low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and high-performing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months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and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take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strategic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decisions.The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final 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report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contains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these columns: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Month 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25" b="1">
                <a:solidFill>
                  <a:srgbClr val="242323"/>
                </a:solidFill>
                <a:latin typeface="Leelawadee UI"/>
                <a:cs typeface="Leelawadee UI"/>
              </a:rPr>
              <a:t>Year</a:t>
            </a:r>
            <a:r>
              <a:rPr dirty="0" sz="1100" spc="-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Gross</a:t>
            </a:r>
            <a:r>
              <a:rPr dirty="0" sz="1100" spc="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242323"/>
                </a:solidFill>
                <a:latin typeface="Leelawadee UI"/>
                <a:cs typeface="Leelawadee UI"/>
              </a:rPr>
              <a:t>sales</a:t>
            </a:r>
            <a:r>
              <a:rPr dirty="0" sz="11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242323"/>
                </a:solidFill>
                <a:latin typeface="Leelawadee UI"/>
                <a:cs typeface="Leelawadee UI"/>
              </a:rPr>
              <a:t>Amount</a:t>
            </a:r>
            <a:endParaRPr sz="1100">
              <a:latin typeface="Leelawadee UI"/>
              <a:cs typeface="Leelawadee UI"/>
            </a:endParaRPr>
          </a:p>
          <a:p>
            <a:pPr marL="5125085">
              <a:lnSpc>
                <a:spcPct val="100000"/>
              </a:lnSpc>
              <a:spcBef>
                <a:spcPts val="655"/>
              </a:spcBef>
            </a:pPr>
            <a:r>
              <a:rPr dirty="0" sz="1500" spc="10" b="1">
                <a:latin typeface="Calibri"/>
                <a:cs typeface="Calibri"/>
              </a:rPr>
              <a:t>Gross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Sales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for </a:t>
            </a:r>
            <a:r>
              <a:rPr dirty="0" sz="1500" b="1">
                <a:solidFill>
                  <a:srgbClr val="953634"/>
                </a:solidFill>
                <a:latin typeface="Calibri"/>
                <a:cs typeface="Calibri"/>
              </a:rPr>
              <a:t>Atliq</a:t>
            </a:r>
            <a:r>
              <a:rPr dirty="0" sz="1500" spc="20" b="1">
                <a:solidFill>
                  <a:srgbClr val="953634"/>
                </a:solidFill>
                <a:latin typeface="Calibri"/>
                <a:cs typeface="Calibri"/>
              </a:rPr>
              <a:t> </a:t>
            </a:r>
            <a:r>
              <a:rPr dirty="0" sz="1500" spc="5" b="1">
                <a:solidFill>
                  <a:srgbClr val="953634"/>
                </a:solidFill>
                <a:latin typeface="Calibri"/>
                <a:cs typeface="Calibri"/>
              </a:rPr>
              <a:t>Exclusive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3256" y="2500310"/>
            <a:ext cx="91566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366091"/>
                </a:solidFill>
                <a:latin typeface="Calibri"/>
                <a:cs typeface="Calibri"/>
              </a:rPr>
              <a:t>FY</a:t>
            </a:r>
            <a:r>
              <a:rPr dirty="0" sz="2200" spc="-70" b="1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366091"/>
                </a:solidFill>
                <a:latin typeface="Calibri"/>
                <a:cs typeface="Calibri"/>
              </a:rPr>
              <a:t>2020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5288" y="2459185"/>
            <a:ext cx="915669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66091"/>
                </a:solidFill>
              </a:rPr>
              <a:t>FY</a:t>
            </a:r>
            <a:r>
              <a:rPr dirty="0" sz="2200" spc="-70">
                <a:solidFill>
                  <a:srgbClr val="366091"/>
                </a:solidFill>
              </a:rPr>
              <a:t> </a:t>
            </a:r>
            <a:r>
              <a:rPr dirty="0" sz="2200" spc="-5">
                <a:solidFill>
                  <a:srgbClr val="366091"/>
                </a:solidFill>
              </a:rPr>
              <a:t>2021</a:t>
            </a:r>
            <a:endParaRPr sz="2200"/>
          </a:p>
        </p:txBody>
      </p:sp>
      <p:sp>
        <p:nvSpPr>
          <p:cNvPr id="4" name="object 4"/>
          <p:cNvSpPr/>
          <p:nvPr/>
        </p:nvSpPr>
        <p:spPr>
          <a:xfrm>
            <a:off x="3468624" y="3561588"/>
            <a:ext cx="62865" cy="544195"/>
          </a:xfrm>
          <a:custGeom>
            <a:avLst/>
            <a:gdLst/>
            <a:ahLst/>
            <a:cxnLst/>
            <a:rect l="l" t="t" r="r" b="b"/>
            <a:pathLst>
              <a:path w="62864" h="544195">
                <a:moveTo>
                  <a:pt x="42672" y="492252"/>
                </a:moveTo>
                <a:lnTo>
                  <a:pt x="21336" y="492252"/>
                </a:lnTo>
                <a:lnTo>
                  <a:pt x="21336" y="0"/>
                </a:lnTo>
                <a:lnTo>
                  <a:pt x="42672" y="0"/>
                </a:lnTo>
                <a:lnTo>
                  <a:pt x="42672" y="492252"/>
                </a:lnTo>
                <a:close/>
              </a:path>
              <a:path w="62864" h="544195">
                <a:moveTo>
                  <a:pt x="32004" y="544068"/>
                </a:moveTo>
                <a:lnTo>
                  <a:pt x="0" y="481584"/>
                </a:lnTo>
                <a:lnTo>
                  <a:pt x="21336" y="481584"/>
                </a:lnTo>
                <a:lnTo>
                  <a:pt x="21336" y="492252"/>
                </a:lnTo>
                <a:lnTo>
                  <a:pt x="57280" y="492252"/>
                </a:lnTo>
                <a:lnTo>
                  <a:pt x="32004" y="544068"/>
                </a:lnTo>
                <a:close/>
              </a:path>
              <a:path w="62864" h="544195">
                <a:moveTo>
                  <a:pt x="57280" y="492252"/>
                </a:moveTo>
                <a:lnTo>
                  <a:pt x="42672" y="492252"/>
                </a:lnTo>
                <a:lnTo>
                  <a:pt x="42672" y="481584"/>
                </a:lnTo>
                <a:lnTo>
                  <a:pt x="62484" y="481584"/>
                </a:lnTo>
                <a:lnTo>
                  <a:pt x="57280" y="492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99280" y="3384326"/>
            <a:ext cx="877569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850" spc="5" b="1">
                <a:latin typeface="Calibri"/>
                <a:cs typeface="Calibri"/>
              </a:rPr>
              <a:t>Lowest</a:t>
            </a:r>
            <a:r>
              <a:rPr dirty="0" sz="850" spc="-10" b="1">
                <a:latin typeface="Calibri"/>
                <a:cs typeface="Calibri"/>
              </a:rPr>
              <a:t> </a:t>
            </a:r>
            <a:r>
              <a:rPr dirty="0" sz="850" spc="5" b="1">
                <a:latin typeface="Calibri"/>
                <a:cs typeface="Calibri"/>
              </a:rPr>
              <a:t>Gross</a:t>
            </a:r>
            <a:r>
              <a:rPr dirty="0" sz="850" spc="10" b="1">
                <a:latin typeface="Calibri"/>
                <a:cs typeface="Calibri"/>
              </a:rPr>
              <a:t> </a:t>
            </a:r>
            <a:r>
              <a:rPr dirty="0" sz="850" spc="5" b="1">
                <a:latin typeface="Calibri"/>
                <a:cs typeface="Calibri"/>
              </a:rPr>
              <a:t>sales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4792" y="2723388"/>
            <a:ext cx="628015" cy="62865"/>
          </a:xfrm>
          <a:custGeom>
            <a:avLst/>
            <a:gdLst/>
            <a:ahLst/>
            <a:cxnLst/>
            <a:rect l="l" t="t" r="r" b="b"/>
            <a:pathLst>
              <a:path w="628014" h="62864">
                <a:moveTo>
                  <a:pt x="565404" y="62484"/>
                </a:moveTo>
                <a:lnTo>
                  <a:pt x="565404" y="0"/>
                </a:lnTo>
                <a:lnTo>
                  <a:pt x="607060" y="21336"/>
                </a:lnTo>
                <a:lnTo>
                  <a:pt x="576072" y="21336"/>
                </a:lnTo>
                <a:lnTo>
                  <a:pt x="576072" y="42672"/>
                </a:lnTo>
                <a:lnTo>
                  <a:pt x="606018" y="42672"/>
                </a:lnTo>
                <a:lnTo>
                  <a:pt x="565404" y="62484"/>
                </a:lnTo>
                <a:close/>
              </a:path>
              <a:path w="628014" h="62864">
                <a:moveTo>
                  <a:pt x="565404" y="42672"/>
                </a:moveTo>
                <a:lnTo>
                  <a:pt x="0" y="42672"/>
                </a:lnTo>
                <a:lnTo>
                  <a:pt x="0" y="21336"/>
                </a:lnTo>
                <a:lnTo>
                  <a:pt x="565404" y="21336"/>
                </a:lnTo>
                <a:lnTo>
                  <a:pt x="565404" y="42672"/>
                </a:lnTo>
                <a:close/>
              </a:path>
              <a:path w="628014" h="62864">
                <a:moveTo>
                  <a:pt x="606018" y="42672"/>
                </a:moveTo>
                <a:lnTo>
                  <a:pt x="576072" y="42672"/>
                </a:lnTo>
                <a:lnTo>
                  <a:pt x="576072" y="21336"/>
                </a:lnTo>
                <a:lnTo>
                  <a:pt x="607060" y="21336"/>
                </a:lnTo>
                <a:lnTo>
                  <a:pt x="627887" y="32004"/>
                </a:lnTo>
                <a:lnTo>
                  <a:pt x="606018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94343" y="2672647"/>
            <a:ext cx="900430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850" spc="5" b="1">
                <a:latin typeface="Calibri"/>
                <a:cs typeface="Calibri"/>
              </a:rPr>
              <a:t>Highest</a:t>
            </a:r>
            <a:r>
              <a:rPr dirty="0" sz="850" spc="-5" b="1">
                <a:latin typeface="Calibri"/>
                <a:cs typeface="Calibri"/>
              </a:rPr>
              <a:t> </a:t>
            </a:r>
            <a:r>
              <a:rPr dirty="0" sz="850" spc="5" b="1">
                <a:latin typeface="Calibri"/>
                <a:cs typeface="Calibri"/>
              </a:rPr>
              <a:t>Gross</a:t>
            </a:r>
            <a:r>
              <a:rPr dirty="0" sz="850" spc="-5" b="1">
                <a:latin typeface="Calibri"/>
                <a:cs typeface="Calibri"/>
              </a:rPr>
              <a:t> </a:t>
            </a:r>
            <a:r>
              <a:rPr dirty="0" sz="850" spc="10" b="1">
                <a:latin typeface="Calibri"/>
                <a:cs typeface="Calibri"/>
              </a:rPr>
              <a:t>sales</a:t>
            </a:r>
            <a:endParaRPr sz="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" y="3186683"/>
              <a:ext cx="2020824" cy="12801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452" y="3188207"/>
              <a:ext cx="2013585" cy="1274445"/>
            </a:xfrm>
            <a:custGeom>
              <a:avLst/>
              <a:gdLst/>
              <a:ahLst/>
              <a:cxnLst/>
              <a:rect l="l" t="t" r="r" b="b"/>
              <a:pathLst>
                <a:path w="2013585" h="1274445">
                  <a:moveTo>
                    <a:pt x="0" y="0"/>
                  </a:moveTo>
                  <a:lnTo>
                    <a:pt x="2013203" y="0"/>
                  </a:lnTo>
                  <a:lnTo>
                    <a:pt x="2013203" y="1274064"/>
                  </a:lnTo>
                  <a:lnTo>
                    <a:pt x="0" y="1274064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80" y="4953000"/>
              <a:ext cx="9692639" cy="17541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0076" y="2795016"/>
              <a:ext cx="4741163" cy="21488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80076" y="2798064"/>
              <a:ext cx="4741545" cy="2143125"/>
            </a:xfrm>
            <a:custGeom>
              <a:avLst/>
              <a:gdLst/>
              <a:ahLst/>
              <a:cxnLst/>
              <a:rect l="l" t="t" r="r" b="b"/>
              <a:pathLst>
                <a:path w="4741545" h="2143125">
                  <a:moveTo>
                    <a:pt x="0" y="0"/>
                  </a:moveTo>
                  <a:lnTo>
                    <a:pt x="4741163" y="0"/>
                  </a:lnTo>
                  <a:lnTo>
                    <a:pt x="4741163" y="2142743"/>
                  </a:lnTo>
                  <a:lnTo>
                    <a:pt x="0" y="2142743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464056" y="1488449"/>
            <a:ext cx="7359650" cy="121729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180"/>
              </a:spcBef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8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.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In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which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quarter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of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2020,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got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maximum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total_sold_quantity? The</a:t>
            </a:r>
            <a:r>
              <a:rPr dirty="0" sz="1300" spc="4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final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output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contains </a:t>
            </a:r>
            <a:r>
              <a:rPr dirty="0" sz="1300" spc="-34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these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fields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sorted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by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total_sold_quantity,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Quarter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,total_sold_quantity</a:t>
            </a:r>
            <a:endParaRPr sz="1300">
              <a:latin typeface="Leelawadee UI"/>
              <a:cs typeface="Leelawade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Leelawadee UI"/>
              <a:cs typeface="Leelawadee UI"/>
            </a:endParaRPr>
          </a:p>
          <a:p>
            <a:pPr marL="5777865" marR="81280" indent="-875030">
              <a:lnSpc>
                <a:spcPts val="1550"/>
              </a:lnSpc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Q</a:t>
            </a:r>
            <a:r>
              <a:rPr dirty="0" sz="1300" spc="10" b="1">
                <a:solidFill>
                  <a:srgbClr val="364150"/>
                </a:solidFill>
                <a:latin typeface="Leelawadee UI"/>
                <a:cs typeface="Leelawadee UI"/>
              </a:rPr>
              <a:t>uarter </a:t>
            </a:r>
            <a:r>
              <a:rPr dirty="0" sz="1300" spc="5" b="1">
                <a:solidFill>
                  <a:srgbClr val="364150"/>
                </a:solidFill>
                <a:latin typeface="Leelawadee UI"/>
                <a:cs typeface="Leelawadee UI"/>
              </a:rPr>
              <a:t>wise sold quantity for </a:t>
            </a:r>
            <a:r>
              <a:rPr dirty="0" sz="1300" spc="-345" b="1">
                <a:solidFill>
                  <a:srgbClr val="364150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364150"/>
                </a:solidFill>
                <a:latin typeface="Leelawadee UI"/>
                <a:cs typeface="Leelawadee UI"/>
              </a:rPr>
              <a:t>FY </a:t>
            </a:r>
            <a:r>
              <a:rPr dirty="0" sz="1300" spc="5" b="1">
                <a:solidFill>
                  <a:srgbClr val="364150"/>
                </a:solidFill>
                <a:latin typeface="Leelawadee UI"/>
                <a:cs typeface="Leelawadee UI"/>
              </a:rPr>
              <a:t>2020</a:t>
            </a:r>
            <a:endParaRPr sz="1300">
              <a:latin typeface="Leelawadee UI"/>
              <a:cs typeface="Leelawade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775" y="5339588"/>
            <a:ext cx="7379970" cy="963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Insights:</a:t>
            </a:r>
            <a:endParaRPr sz="1500">
              <a:latin typeface="Calibri"/>
              <a:cs typeface="Calibri"/>
            </a:endParaRPr>
          </a:p>
          <a:p>
            <a:pPr marL="169545" indent="-15748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170180" algn="l"/>
              </a:tabLst>
            </a:pPr>
            <a:r>
              <a:rPr dirty="0" sz="1500" spc="10" b="1">
                <a:latin typeface="Calibri"/>
                <a:cs typeface="Calibri"/>
              </a:rPr>
              <a:t>Quarter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1 of FY2020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has </a:t>
            </a:r>
            <a:r>
              <a:rPr dirty="0" sz="1500" spc="10" b="1">
                <a:latin typeface="Calibri"/>
                <a:cs typeface="Calibri"/>
              </a:rPr>
              <a:t>seen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20" b="1">
                <a:latin typeface="Calibri"/>
                <a:cs typeface="Calibri"/>
              </a:rPr>
              <a:t>the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most</a:t>
            </a:r>
            <a:r>
              <a:rPr dirty="0" sz="150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units </a:t>
            </a:r>
            <a:r>
              <a:rPr dirty="0" sz="1500" spc="10" b="1">
                <a:latin typeface="Calibri"/>
                <a:cs typeface="Calibri"/>
              </a:rPr>
              <a:t>sold</a:t>
            </a:r>
            <a:r>
              <a:rPr dirty="0" sz="1500" spc="5" b="1">
                <a:latin typeface="Calibri"/>
                <a:cs typeface="Calibri"/>
              </a:rPr>
              <a:t> overall,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while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Quarter3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had </a:t>
            </a:r>
            <a:r>
              <a:rPr dirty="0" sz="1500" spc="10" b="1">
                <a:latin typeface="Calibri"/>
                <a:cs typeface="Calibri"/>
              </a:rPr>
              <a:t>the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fewest.</a:t>
            </a:r>
            <a:endParaRPr sz="1500">
              <a:latin typeface="Calibri"/>
              <a:cs typeface="Calibri"/>
            </a:endParaRPr>
          </a:p>
          <a:p>
            <a:pPr marL="169545" indent="-15748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70180" algn="l"/>
              </a:tabLst>
            </a:pPr>
            <a:r>
              <a:rPr dirty="0" sz="1500" spc="15" b="1">
                <a:latin typeface="Calibri"/>
                <a:cs typeface="Calibri"/>
              </a:rPr>
              <a:t>The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highest</a:t>
            </a:r>
            <a:r>
              <a:rPr dirty="0" sz="1500" spc="15" b="1">
                <a:latin typeface="Calibri"/>
                <a:cs typeface="Calibri"/>
              </a:rPr>
              <a:t> and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lowest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overall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sold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quantity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in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December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and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March.</a:t>
            </a:r>
            <a:endParaRPr sz="1500">
              <a:latin typeface="Calibri"/>
              <a:cs typeface="Calibri"/>
            </a:endParaRPr>
          </a:p>
          <a:p>
            <a:pPr marL="169545" indent="-15748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70180" algn="l"/>
              </a:tabLst>
            </a:pPr>
            <a:r>
              <a:rPr dirty="0" sz="1500" spc="10" b="1">
                <a:latin typeface="Calibri"/>
                <a:cs typeface="Calibri"/>
              </a:rPr>
              <a:t>Quarter1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accounts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for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approximately</a:t>
            </a:r>
            <a:r>
              <a:rPr dirty="0" sz="1500" spc="55" b="1">
                <a:latin typeface="Calibri"/>
                <a:cs typeface="Calibri"/>
              </a:rPr>
              <a:t> </a:t>
            </a:r>
            <a:r>
              <a:rPr dirty="0" sz="1500" spc="20" b="1">
                <a:latin typeface="Calibri"/>
                <a:cs typeface="Calibri"/>
              </a:rPr>
              <a:t>34% </a:t>
            </a:r>
            <a:r>
              <a:rPr dirty="0" sz="1500" spc="15" b="1">
                <a:latin typeface="Calibri"/>
                <a:cs typeface="Calibri"/>
              </a:rPr>
              <a:t>of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the </a:t>
            </a:r>
            <a:r>
              <a:rPr dirty="0" sz="1500" spc="5" b="1">
                <a:latin typeface="Calibri"/>
                <a:cs typeface="Calibri"/>
              </a:rPr>
              <a:t>total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sold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quantity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for</a:t>
            </a:r>
            <a:r>
              <a:rPr dirty="0" sz="1500" spc="10" b="1">
                <a:latin typeface="Calibri"/>
                <a:cs typeface="Calibri"/>
              </a:rPr>
              <a:t> FY-2020.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6969" y="2269998"/>
            <a:ext cx="2455545" cy="2673985"/>
            <a:chOff x="2426969" y="2269998"/>
            <a:chExt cx="2455545" cy="267398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7731" y="2272284"/>
              <a:ext cx="2452116" cy="26715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29255" y="2272284"/>
              <a:ext cx="2451100" cy="2668905"/>
            </a:xfrm>
            <a:custGeom>
              <a:avLst/>
              <a:gdLst/>
              <a:ahLst/>
              <a:cxnLst/>
              <a:rect l="l" t="t" r="r" b="b"/>
              <a:pathLst>
                <a:path w="2451100" h="2668904">
                  <a:moveTo>
                    <a:pt x="0" y="0"/>
                  </a:moveTo>
                  <a:lnTo>
                    <a:pt x="2450592" y="0"/>
                  </a:lnTo>
                  <a:lnTo>
                    <a:pt x="2450592" y="2668523"/>
                  </a:lnTo>
                  <a:lnTo>
                    <a:pt x="0" y="2668523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4953000"/>
            <a:ext cx="9692639" cy="17541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8775" y="5339588"/>
            <a:ext cx="7199630" cy="963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Insights:</a:t>
            </a:r>
            <a:endParaRPr sz="1500">
              <a:latin typeface="Calibri"/>
              <a:cs typeface="Calibri"/>
            </a:endParaRPr>
          </a:p>
          <a:p>
            <a:pPr marL="264160" marR="5080" indent="-251460">
              <a:lnSpc>
                <a:spcPct val="102699"/>
              </a:lnSpc>
              <a:buFont typeface="Arial MT"/>
              <a:buChar char="•"/>
              <a:tabLst>
                <a:tab pos="307975" algn="l"/>
                <a:tab pos="308610" algn="l"/>
              </a:tabLst>
            </a:pPr>
            <a:r>
              <a:rPr dirty="0"/>
              <a:t>	</a:t>
            </a:r>
            <a:r>
              <a:rPr dirty="0" sz="1500" spc="10" b="1">
                <a:latin typeface="Calibri"/>
                <a:cs typeface="Calibri"/>
              </a:rPr>
              <a:t>Channel: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"</a:t>
            </a:r>
            <a:r>
              <a:rPr dirty="0" sz="1500" b="1">
                <a:solidFill>
                  <a:srgbClr val="366091"/>
                </a:solidFill>
                <a:latin typeface="Calibri"/>
                <a:cs typeface="Calibri"/>
              </a:rPr>
              <a:t>Retailer</a:t>
            </a:r>
            <a:r>
              <a:rPr dirty="0" sz="1500" spc="70" b="1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"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helped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bring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maximum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sales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to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the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company</a:t>
            </a:r>
            <a:r>
              <a:rPr dirty="0" sz="1500" spc="10" b="1">
                <a:latin typeface="Calibri"/>
                <a:cs typeface="Calibri"/>
              </a:rPr>
              <a:t> with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solidFill>
                  <a:srgbClr val="366091"/>
                </a:solidFill>
                <a:latin typeface="Calibri"/>
                <a:cs typeface="Calibri"/>
              </a:rPr>
              <a:t>73.22%</a:t>
            </a:r>
            <a:r>
              <a:rPr dirty="0" sz="1500" spc="40" b="1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as</a:t>
            </a:r>
            <a:r>
              <a:rPr dirty="0" sz="1500" spc="1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the </a:t>
            </a:r>
            <a:r>
              <a:rPr dirty="0" sz="1500" spc="-3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contribution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percentage.</a:t>
            </a:r>
            <a:endParaRPr sz="15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1500" spc="10" b="1">
                <a:latin typeface="Calibri"/>
                <a:cs typeface="Calibri"/>
              </a:rPr>
              <a:t>Channel: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"</a:t>
            </a:r>
            <a:r>
              <a:rPr dirty="0" sz="1500" spc="5" b="1">
                <a:solidFill>
                  <a:srgbClr val="366091"/>
                </a:solidFill>
                <a:latin typeface="Calibri"/>
                <a:cs typeface="Calibri"/>
              </a:rPr>
              <a:t>Distributor</a:t>
            </a:r>
            <a:r>
              <a:rPr dirty="0" sz="1500" spc="40" b="1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"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makes</a:t>
            </a:r>
            <a:r>
              <a:rPr dirty="0" sz="1500" spc="55" b="1">
                <a:latin typeface="Calibri"/>
                <a:cs typeface="Calibri"/>
              </a:rPr>
              <a:t> </a:t>
            </a:r>
            <a:r>
              <a:rPr dirty="0" sz="1500" spc="20" b="1">
                <a:latin typeface="Calibri"/>
                <a:cs typeface="Calibri"/>
              </a:rPr>
              <a:t>the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least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contribution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at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a</a:t>
            </a:r>
            <a:r>
              <a:rPr dirty="0" sz="1500" spc="10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percentage</a:t>
            </a:r>
            <a:r>
              <a:rPr dirty="0" sz="1500" spc="25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of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solidFill>
                  <a:srgbClr val="366091"/>
                </a:solidFill>
                <a:latin typeface="Calibri"/>
                <a:cs typeface="Calibri"/>
              </a:rPr>
              <a:t>11.31%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8719" y="2498598"/>
            <a:ext cx="8152765" cy="2358390"/>
            <a:chOff x="1188719" y="2498598"/>
            <a:chExt cx="8152765" cy="23583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252" y="2500884"/>
              <a:ext cx="3895343" cy="23561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46776" y="2500884"/>
              <a:ext cx="3892550" cy="2353310"/>
            </a:xfrm>
            <a:custGeom>
              <a:avLst/>
              <a:gdLst/>
              <a:ahLst/>
              <a:cxnLst/>
              <a:rect l="l" t="t" r="r" b="b"/>
              <a:pathLst>
                <a:path w="3892550" h="2353310">
                  <a:moveTo>
                    <a:pt x="0" y="0"/>
                  </a:moveTo>
                  <a:lnTo>
                    <a:pt x="3892295" y="0"/>
                  </a:lnTo>
                  <a:lnTo>
                    <a:pt x="3892295" y="2353056"/>
                  </a:lnTo>
                  <a:lnTo>
                    <a:pt x="0" y="2353056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9" y="3140964"/>
              <a:ext cx="3101339" cy="10759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91767" y="3140964"/>
              <a:ext cx="3095625" cy="1074420"/>
            </a:xfrm>
            <a:custGeom>
              <a:avLst/>
              <a:gdLst/>
              <a:ahLst/>
              <a:cxnLst/>
              <a:rect l="l" t="t" r="r" b="b"/>
              <a:pathLst>
                <a:path w="3095625" h="1074420">
                  <a:moveTo>
                    <a:pt x="0" y="0"/>
                  </a:moveTo>
                  <a:lnTo>
                    <a:pt x="3095243" y="0"/>
                  </a:lnTo>
                  <a:lnTo>
                    <a:pt x="3095243" y="1074419"/>
                  </a:lnTo>
                  <a:lnTo>
                    <a:pt x="0" y="1074419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44955" y="1488449"/>
            <a:ext cx="7578725" cy="92075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180"/>
              </a:spcBef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9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.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Which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channel</a:t>
            </a:r>
            <a:r>
              <a:rPr dirty="0" sz="13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helped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to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bring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more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gross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sales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in</a:t>
            </a:r>
            <a:r>
              <a:rPr dirty="0" sz="1300" spc="3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fiscal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year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2021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and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the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percentage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of </a:t>
            </a:r>
            <a:r>
              <a:rPr dirty="0" sz="1300" spc="-34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contribution?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final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output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contains</a:t>
            </a:r>
            <a:r>
              <a:rPr dirty="0" sz="13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these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fields,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channel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gross_sales_mln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percentage</a:t>
            </a:r>
            <a:endParaRPr sz="1300">
              <a:latin typeface="Leelawadee UI"/>
              <a:cs typeface="Leelawade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Leelawadee UI"/>
              <a:cs typeface="Leelawadee UI"/>
            </a:endParaRPr>
          </a:p>
          <a:p>
            <a:pPr algn="r" marR="201295">
              <a:lnSpc>
                <a:spcPct val="100000"/>
              </a:lnSpc>
            </a:pPr>
            <a:r>
              <a:rPr dirty="0" sz="1100" spc="-5" b="1">
                <a:solidFill>
                  <a:srgbClr val="953634"/>
                </a:solidFill>
                <a:latin typeface="Leelawadee UI"/>
                <a:cs typeface="Leelawadee UI"/>
              </a:rPr>
              <a:t>Gross</a:t>
            </a:r>
            <a:r>
              <a:rPr dirty="0" sz="1100" spc="-15" b="1">
                <a:solidFill>
                  <a:srgbClr val="953634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953634"/>
                </a:solidFill>
                <a:latin typeface="Leelawadee UI"/>
                <a:cs typeface="Leelawadee UI"/>
              </a:rPr>
              <a:t>Sales</a:t>
            </a:r>
            <a:r>
              <a:rPr dirty="0" sz="1100" spc="-20" b="1">
                <a:solidFill>
                  <a:srgbClr val="953634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953634"/>
                </a:solidFill>
                <a:latin typeface="Leelawadee UI"/>
                <a:cs typeface="Leelawadee UI"/>
              </a:rPr>
              <a:t>by</a:t>
            </a:r>
            <a:r>
              <a:rPr dirty="0" sz="1100" spc="-20" b="1">
                <a:solidFill>
                  <a:srgbClr val="953634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953634"/>
                </a:solidFill>
                <a:latin typeface="Leelawadee UI"/>
                <a:cs typeface="Leelawadee UI"/>
              </a:rPr>
              <a:t>channel</a:t>
            </a:r>
            <a:r>
              <a:rPr dirty="0" sz="1100" spc="-15" b="1">
                <a:solidFill>
                  <a:srgbClr val="953634"/>
                </a:solidFill>
                <a:latin typeface="Leelawadee UI"/>
                <a:cs typeface="Leelawadee UI"/>
              </a:rPr>
              <a:t> </a:t>
            </a:r>
            <a:r>
              <a:rPr dirty="0" sz="1100" spc="-5" b="1">
                <a:solidFill>
                  <a:srgbClr val="953634"/>
                </a:solidFill>
                <a:latin typeface="Leelawadee UI"/>
                <a:cs typeface="Leelawadee UI"/>
              </a:rPr>
              <a:t>in</a:t>
            </a:r>
            <a:r>
              <a:rPr dirty="0" sz="1100" spc="-15" b="1">
                <a:solidFill>
                  <a:srgbClr val="953634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953634"/>
                </a:solidFill>
                <a:latin typeface="Leelawadee UI"/>
                <a:cs typeface="Leelawadee UI"/>
              </a:rPr>
              <a:t>FY</a:t>
            </a:r>
            <a:r>
              <a:rPr dirty="0" sz="1100" spc="-20" b="1">
                <a:solidFill>
                  <a:srgbClr val="953634"/>
                </a:solidFill>
                <a:latin typeface="Leelawadee UI"/>
                <a:cs typeface="Leelawadee UI"/>
              </a:rPr>
              <a:t> </a:t>
            </a:r>
            <a:r>
              <a:rPr dirty="0" sz="1100" b="1">
                <a:solidFill>
                  <a:srgbClr val="953634"/>
                </a:solidFill>
                <a:latin typeface="Leelawadee UI"/>
                <a:cs typeface="Leelawadee UI"/>
              </a:rPr>
              <a:t>2021</a:t>
            </a:r>
            <a:endParaRPr sz="1100"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955" y="1482309"/>
            <a:ext cx="7882255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dirty="0" sz="1300" spc="10" b="1">
                <a:latin typeface="Calibri"/>
                <a:cs typeface="Calibri"/>
              </a:rPr>
              <a:t>10</a:t>
            </a:r>
            <a:r>
              <a:rPr dirty="0" sz="1300" spc="5" b="1">
                <a:latin typeface="Calibri"/>
                <a:cs typeface="Calibri"/>
              </a:rPr>
              <a:t> .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spc="-5" b="1">
                <a:latin typeface="Calibri"/>
                <a:cs typeface="Calibri"/>
              </a:rPr>
              <a:t>Get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the</a:t>
            </a:r>
            <a:r>
              <a:rPr dirty="0" sz="1300" spc="25" b="1">
                <a:latin typeface="Calibri"/>
                <a:cs typeface="Calibri"/>
              </a:rPr>
              <a:t> </a:t>
            </a:r>
            <a:r>
              <a:rPr dirty="0" sz="1300" spc="-40" b="1">
                <a:latin typeface="Calibri"/>
                <a:cs typeface="Calibri"/>
              </a:rPr>
              <a:t>Top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3 </a:t>
            </a:r>
            <a:r>
              <a:rPr dirty="0" sz="1300" b="1">
                <a:latin typeface="Calibri"/>
                <a:cs typeface="Calibri"/>
              </a:rPr>
              <a:t>products</a:t>
            </a:r>
            <a:r>
              <a:rPr dirty="0" sz="1300" spc="-10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in</a:t>
            </a:r>
            <a:r>
              <a:rPr dirty="0" sz="1300" spc="5" b="1">
                <a:latin typeface="Calibri"/>
                <a:cs typeface="Calibri"/>
              </a:rPr>
              <a:t> each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division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that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-5" b="1">
                <a:latin typeface="Calibri"/>
                <a:cs typeface="Calibri"/>
              </a:rPr>
              <a:t>have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</a:t>
            </a:r>
            <a:r>
              <a:rPr dirty="0" sz="130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high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total_sold_quantity</a:t>
            </a:r>
            <a:r>
              <a:rPr dirty="0" sz="1300" spc="40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in</a:t>
            </a:r>
            <a:r>
              <a:rPr dirty="0" sz="1300" spc="-1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the</a:t>
            </a:r>
            <a:r>
              <a:rPr dirty="0" sz="1300" spc="2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fiscal_year</a:t>
            </a:r>
            <a:r>
              <a:rPr dirty="0" sz="1300" spc="25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2021?</a:t>
            </a:r>
            <a:r>
              <a:rPr dirty="0" sz="1300" spc="-1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The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final </a:t>
            </a:r>
            <a:r>
              <a:rPr dirty="0" sz="1300" spc="-27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output</a:t>
            </a:r>
            <a:r>
              <a:rPr dirty="0" sz="1300" b="1">
                <a:latin typeface="Calibri"/>
                <a:cs typeface="Calibri"/>
              </a:rPr>
              <a:t> contains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these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fields,--&gt;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division</a:t>
            </a:r>
            <a:r>
              <a:rPr dirty="0" sz="1300" b="1">
                <a:latin typeface="Calibri"/>
                <a:cs typeface="Calibri"/>
              </a:rPr>
              <a:t> product_code</a:t>
            </a:r>
            <a:r>
              <a:rPr dirty="0" sz="1300" spc="-1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product </a:t>
            </a:r>
            <a:r>
              <a:rPr dirty="0" sz="1300" b="1">
                <a:latin typeface="Calibri"/>
                <a:cs typeface="Calibri"/>
              </a:rPr>
              <a:t>total_sold_quantity</a:t>
            </a:r>
            <a:r>
              <a:rPr dirty="0" sz="1300" spc="3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rank_order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" y="4425696"/>
            <a:ext cx="9688067" cy="21976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3744" y="4935728"/>
            <a:ext cx="7275195" cy="7289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10" b="1">
                <a:latin typeface="Calibri"/>
                <a:cs typeface="Calibri"/>
              </a:rPr>
              <a:t>Insight:</a:t>
            </a:r>
            <a:endParaRPr sz="1500">
              <a:latin typeface="Calibri"/>
              <a:cs typeface="Calibri"/>
            </a:endParaRPr>
          </a:p>
          <a:p>
            <a:pPr marL="263525" marR="5080" indent="-251460">
              <a:lnSpc>
                <a:spcPct val="102699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1500" spc="5" b="1">
                <a:latin typeface="Calibri"/>
                <a:cs typeface="Calibri"/>
              </a:rPr>
              <a:t>Every</a:t>
            </a:r>
            <a:r>
              <a:rPr dirty="0" sz="1500" spc="10" b="1">
                <a:latin typeface="Calibri"/>
                <a:cs typeface="Calibri"/>
              </a:rPr>
              <a:t> division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has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a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product</a:t>
            </a:r>
            <a:r>
              <a:rPr dirty="0" sz="1500" spc="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with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different variants</a:t>
            </a:r>
            <a:r>
              <a:rPr dirty="0" sz="1500" spc="4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that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appears</a:t>
            </a:r>
            <a:r>
              <a:rPr dirty="0" sz="1500" spc="3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twice</a:t>
            </a:r>
            <a:r>
              <a:rPr dirty="0" sz="1500" spc="45" b="1">
                <a:latin typeface="Calibri"/>
                <a:cs typeface="Calibri"/>
              </a:rPr>
              <a:t> </a:t>
            </a:r>
            <a:r>
              <a:rPr dirty="0" sz="1500" spc="5" b="1">
                <a:latin typeface="Calibri"/>
                <a:cs typeface="Calibri"/>
              </a:rPr>
              <a:t>in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the top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three </a:t>
            </a:r>
            <a:r>
              <a:rPr dirty="0" sz="1500" spc="-320" b="1">
                <a:latin typeface="Calibri"/>
                <a:cs typeface="Calibri"/>
              </a:rPr>
              <a:t> </a:t>
            </a:r>
            <a:r>
              <a:rPr dirty="0" sz="1500" spc="15" b="1">
                <a:latin typeface="Calibri"/>
                <a:cs typeface="Calibri"/>
              </a:rPr>
              <a:t>products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by</a:t>
            </a:r>
            <a:r>
              <a:rPr dirty="0" sz="1500" spc="20" b="1">
                <a:latin typeface="Calibri"/>
                <a:cs typeface="Calibri"/>
              </a:rPr>
              <a:t> </a:t>
            </a:r>
            <a:r>
              <a:rPr dirty="0" sz="1500" spc="10" b="1">
                <a:latin typeface="Calibri"/>
                <a:cs typeface="Calibri"/>
              </a:rPr>
              <a:t>division</a:t>
            </a:r>
            <a:r>
              <a:rPr dirty="0" sz="1500" spc="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list.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67839" y="2329433"/>
            <a:ext cx="6524625" cy="1979930"/>
            <a:chOff x="1767839" y="2329433"/>
            <a:chExt cx="6524625" cy="19799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839" y="2330196"/>
              <a:ext cx="6524243" cy="19781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70887" y="2331719"/>
              <a:ext cx="6518275" cy="1975485"/>
            </a:xfrm>
            <a:custGeom>
              <a:avLst/>
              <a:gdLst/>
              <a:ahLst/>
              <a:cxnLst/>
              <a:rect l="l" t="t" r="r" b="b"/>
              <a:pathLst>
                <a:path w="6518275" h="1975485">
                  <a:moveTo>
                    <a:pt x="0" y="0"/>
                  </a:moveTo>
                  <a:lnTo>
                    <a:pt x="6518147" y="0"/>
                  </a:lnTo>
                  <a:lnTo>
                    <a:pt x="6518147" y="1975104"/>
                  </a:lnTo>
                  <a:lnTo>
                    <a:pt x="0" y="1975104"/>
                  </a:lnTo>
                  <a:lnTo>
                    <a:pt x="0" y="0"/>
                  </a:lnTo>
                  <a:close/>
                </a:path>
              </a:pathLst>
            </a:custGeom>
            <a:ln w="4571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5552" y="2081783"/>
              <a:ext cx="3022600" cy="1891664"/>
            </a:xfrm>
            <a:custGeom>
              <a:avLst/>
              <a:gdLst/>
              <a:ahLst/>
              <a:cxnLst/>
              <a:rect l="l" t="t" r="r" b="b"/>
              <a:pathLst>
                <a:path w="3022600" h="1891664">
                  <a:moveTo>
                    <a:pt x="0" y="0"/>
                  </a:moveTo>
                  <a:lnTo>
                    <a:pt x="3022091" y="0"/>
                  </a:lnTo>
                  <a:lnTo>
                    <a:pt x="3022091" y="1891283"/>
                  </a:lnTo>
                  <a:lnTo>
                    <a:pt x="0" y="1891283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9536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12103" y="1627112"/>
            <a:ext cx="22491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35" b="1">
                <a:latin typeface="Calibri"/>
                <a:cs typeface="Calibri"/>
              </a:rPr>
              <a:t>Top</a:t>
            </a:r>
            <a:r>
              <a:rPr dirty="0" sz="1300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3</a:t>
            </a:r>
            <a:r>
              <a:rPr dirty="0" sz="1300" spc="-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products</a:t>
            </a:r>
            <a:r>
              <a:rPr dirty="0" sz="1300" spc="-1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by </a:t>
            </a:r>
            <a:r>
              <a:rPr dirty="0" sz="1300" spc="10" b="1">
                <a:solidFill>
                  <a:srgbClr val="16365D"/>
                </a:solidFill>
                <a:latin typeface="Calibri"/>
                <a:cs typeface="Calibri"/>
              </a:rPr>
              <a:t>N</a:t>
            </a:r>
            <a:r>
              <a:rPr dirty="0" sz="1300" spc="-20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16365D"/>
                </a:solidFill>
                <a:latin typeface="Calibri"/>
                <a:cs typeface="Calibri"/>
              </a:rPr>
              <a:t>&amp;</a:t>
            </a:r>
            <a:r>
              <a:rPr dirty="0" sz="1300" spc="-5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16365D"/>
                </a:solidFill>
                <a:latin typeface="Calibri"/>
                <a:cs typeface="Calibri"/>
              </a:rPr>
              <a:t>S</a:t>
            </a:r>
            <a:r>
              <a:rPr dirty="0" sz="1300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division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70910" y="2939033"/>
            <a:ext cx="6276975" cy="2933065"/>
            <a:chOff x="3470910" y="2939033"/>
            <a:chExt cx="6276975" cy="29330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2" y="2941319"/>
              <a:ext cx="3025140" cy="18912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3196" y="2941319"/>
              <a:ext cx="3023870" cy="1891664"/>
            </a:xfrm>
            <a:custGeom>
              <a:avLst/>
              <a:gdLst/>
              <a:ahLst/>
              <a:cxnLst/>
              <a:rect l="l" t="t" r="r" b="b"/>
              <a:pathLst>
                <a:path w="3023870" h="1891664">
                  <a:moveTo>
                    <a:pt x="0" y="0"/>
                  </a:moveTo>
                  <a:lnTo>
                    <a:pt x="3023616" y="0"/>
                  </a:lnTo>
                  <a:lnTo>
                    <a:pt x="3023616" y="1891283"/>
                  </a:lnTo>
                  <a:lnTo>
                    <a:pt x="0" y="1891283"/>
                  </a:lnTo>
                  <a:lnTo>
                    <a:pt x="0" y="0"/>
                  </a:lnTo>
                  <a:close/>
                </a:path>
              </a:pathLst>
            </a:custGeom>
            <a:ln w="4571">
              <a:solidFill>
                <a:srgbClr val="9536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7792" y="3976116"/>
              <a:ext cx="3029711" cy="1895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22364" y="3977640"/>
              <a:ext cx="3022600" cy="1891664"/>
            </a:xfrm>
            <a:custGeom>
              <a:avLst/>
              <a:gdLst/>
              <a:ahLst/>
              <a:cxnLst/>
              <a:rect l="l" t="t" r="r" b="b"/>
              <a:pathLst>
                <a:path w="3022600" h="1891664">
                  <a:moveTo>
                    <a:pt x="0" y="0"/>
                  </a:moveTo>
                  <a:lnTo>
                    <a:pt x="3022091" y="0"/>
                  </a:lnTo>
                  <a:lnTo>
                    <a:pt x="3022091" y="1891283"/>
                  </a:lnTo>
                  <a:lnTo>
                    <a:pt x="0" y="1891283"/>
                  </a:lnTo>
                  <a:lnTo>
                    <a:pt x="0" y="0"/>
                  </a:lnTo>
                  <a:close/>
                </a:path>
              </a:pathLst>
            </a:custGeom>
            <a:ln w="4571">
              <a:solidFill>
                <a:srgbClr val="9536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905480" y="2506486"/>
            <a:ext cx="22504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35" b="1">
                <a:latin typeface="Calibri"/>
                <a:cs typeface="Calibri"/>
              </a:rPr>
              <a:t>Top</a:t>
            </a:r>
            <a:r>
              <a:rPr dirty="0" sz="1300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3</a:t>
            </a:r>
            <a:r>
              <a:rPr dirty="0" sz="1300" spc="-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products</a:t>
            </a:r>
            <a:r>
              <a:rPr dirty="0" sz="1300" spc="-1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by </a:t>
            </a:r>
            <a:r>
              <a:rPr dirty="0" sz="1300" spc="10" b="1">
                <a:solidFill>
                  <a:srgbClr val="16365D"/>
                </a:solidFill>
                <a:latin typeface="Calibri"/>
                <a:cs typeface="Calibri"/>
              </a:rPr>
              <a:t>P</a:t>
            </a:r>
            <a:r>
              <a:rPr dirty="0" sz="1300" spc="-15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16365D"/>
                </a:solidFill>
                <a:latin typeface="Calibri"/>
                <a:cs typeface="Calibri"/>
              </a:rPr>
              <a:t>&amp;</a:t>
            </a:r>
            <a:r>
              <a:rPr dirty="0" sz="1300" spc="-5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16365D"/>
                </a:solidFill>
                <a:latin typeface="Calibri"/>
                <a:cs typeface="Calibri"/>
              </a:rPr>
              <a:t>A</a:t>
            </a:r>
            <a:r>
              <a:rPr dirty="0" sz="1300" spc="-10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division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7922" y="3533692"/>
            <a:ext cx="204470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35" b="1">
                <a:latin typeface="Calibri"/>
                <a:cs typeface="Calibri"/>
              </a:rPr>
              <a:t>Top</a:t>
            </a:r>
            <a:r>
              <a:rPr dirty="0" sz="1300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3</a:t>
            </a:r>
            <a:r>
              <a:rPr dirty="0" sz="1300" spc="-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products</a:t>
            </a:r>
            <a:r>
              <a:rPr dirty="0" sz="1300" spc="-1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by</a:t>
            </a:r>
            <a:r>
              <a:rPr dirty="0" sz="1300" b="1"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16365D"/>
                </a:solidFill>
                <a:latin typeface="Calibri"/>
                <a:cs typeface="Calibri"/>
              </a:rPr>
              <a:t>PC</a:t>
            </a:r>
            <a:r>
              <a:rPr dirty="0" sz="1300" spc="-20" b="1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division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4237" y="3227306"/>
            <a:ext cx="3014980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-120" b="0">
                <a:latin typeface="Times New Roman"/>
                <a:cs typeface="Times New Roman"/>
              </a:rPr>
              <a:t>T</a:t>
            </a:r>
            <a:r>
              <a:rPr dirty="0" sz="3950" spc="-365" b="0">
                <a:latin typeface="Times New Roman"/>
                <a:cs typeface="Times New Roman"/>
              </a:rPr>
              <a:t>H</a:t>
            </a:r>
            <a:r>
              <a:rPr dirty="0" sz="3950" spc="110" b="0">
                <a:latin typeface="Times New Roman"/>
                <a:cs typeface="Times New Roman"/>
              </a:rPr>
              <a:t>A</a:t>
            </a:r>
            <a:r>
              <a:rPr dirty="0" sz="3950" spc="-480" b="0">
                <a:latin typeface="Times New Roman"/>
                <a:cs typeface="Times New Roman"/>
              </a:rPr>
              <a:t>N</a:t>
            </a:r>
            <a:r>
              <a:rPr dirty="0" sz="3950" spc="-175" b="0">
                <a:latin typeface="Times New Roman"/>
                <a:cs typeface="Times New Roman"/>
              </a:rPr>
              <a:t>K</a:t>
            </a:r>
            <a:r>
              <a:rPr dirty="0" sz="3950" spc="15" b="0">
                <a:latin typeface="Times New Roman"/>
                <a:cs typeface="Times New Roman"/>
              </a:rPr>
              <a:t> </a:t>
            </a:r>
            <a:r>
              <a:rPr dirty="0" sz="3950" spc="-325" b="0">
                <a:latin typeface="Times New Roman"/>
                <a:cs typeface="Times New Roman"/>
              </a:rPr>
              <a:t>Y</a:t>
            </a:r>
            <a:r>
              <a:rPr dirty="0" sz="3950" spc="-365" b="0">
                <a:latin typeface="Times New Roman"/>
                <a:cs typeface="Times New Roman"/>
              </a:rPr>
              <a:t>O</a:t>
            </a:r>
            <a:r>
              <a:rPr dirty="0" sz="3950" spc="-450" b="0">
                <a:latin typeface="Times New Roman"/>
                <a:cs typeface="Times New Roman"/>
              </a:rPr>
              <a:t>U</a:t>
            </a:r>
            <a:r>
              <a:rPr dirty="0" sz="3950" spc="10" b="0">
                <a:latin typeface="Times New Roman"/>
                <a:cs typeface="Times New Roman"/>
              </a:rPr>
              <a:t> </a:t>
            </a:r>
            <a:r>
              <a:rPr dirty="0" sz="3950" spc="-40" b="0">
                <a:latin typeface="Times New Roman"/>
                <a:cs typeface="Times New Roman"/>
              </a:rPr>
              <a:t>!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58422" y="2994258"/>
            <a:ext cx="1734185" cy="629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-250" b="1">
                <a:latin typeface="Tahoma"/>
                <a:cs typeface="Tahoma"/>
              </a:rPr>
              <a:t>Agenda</a:t>
            </a:r>
            <a:endParaRPr sz="39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9426" y="2709119"/>
            <a:ext cx="2019935" cy="4445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54025" algn="l"/>
              </a:tabLst>
            </a:pPr>
            <a:r>
              <a:rPr dirty="0" baseline="-8838" sz="3300" spc="-225">
                <a:latin typeface="Tahoma"/>
                <a:cs typeface="Tahoma"/>
              </a:rPr>
              <a:t>1.	</a:t>
            </a:r>
            <a:r>
              <a:rPr dirty="0" u="heavy" sz="2750" spc="75" b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Objective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3238" y="3462021"/>
            <a:ext cx="4295775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12415" algn="l"/>
              </a:tabLst>
            </a:pPr>
            <a:r>
              <a:rPr dirty="0" u="heavy" sz="2700" spc="16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2700" spc="10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7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dirty="0" u="heavy" sz="2700" spc="7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dirty="0" u="heavy" sz="27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700" spc="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2700" spc="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r>
              <a:rPr dirty="0" u="heavy" sz="2700" spc="-229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700" spc="2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27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700" spc="1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7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700" spc="8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700" spc="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dirty="0" u="heavy" sz="2700" spc="-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70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dirty="0" u="heavy" sz="2700" spc="1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&amp;</a:t>
            </a:r>
            <a:r>
              <a:rPr dirty="0" u="heavy" sz="2700" spc="-19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700" spc="4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dirty="0" u="heavy" sz="27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700" spc="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2700" spc="114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</a:t>
            </a:r>
            <a:r>
              <a:rPr dirty="0" u="heavy" sz="2700" spc="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700" spc="1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8293" y="3515423"/>
            <a:ext cx="187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 b="1"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4826" y="4214862"/>
            <a:ext cx="4159250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8625" algn="l"/>
              </a:tabLst>
            </a:pPr>
            <a:r>
              <a:rPr dirty="0" baseline="-5050" sz="3300" spc="-195" b="1">
                <a:latin typeface="Tahoma"/>
                <a:cs typeface="Tahoma"/>
              </a:rPr>
              <a:t>3</a:t>
            </a:r>
            <a:r>
              <a:rPr dirty="0" baseline="-5050" sz="3300" spc="-254" b="1">
                <a:latin typeface="Tahoma"/>
                <a:cs typeface="Tahoma"/>
              </a:rPr>
              <a:t>.</a:t>
            </a:r>
            <a:r>
              <a:rPr dirty="0" baseline="-5050" sz="3300" spc="-254" b="1">
                <a:latin typeface="Tahoma"/>
                <a:cs typeface="Tahoma"/>
              </a:rPr>
              <a:t>	</a:t>
            </a:r>
            <a:r>
              <a:rPr dirty="0" u="heavy" sz="2750" spc="2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275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750" spc="1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75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750" spc="-2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750" spc="-18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,</a:t>
            </a:r>
            <a:r>
              <a:rPr dirty="0" u="heavy" sz="2750" spc="-1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750" spc="7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2750" spc="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750" spc="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q</a:t>
            </a:r>
            <a:r>
              <a:rPr dirty="0" u="heavy" sz="2750" spc="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dirty="0" u="heavy" sz="2750" spc="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750" spc="-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750" spc="1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75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750" spc="-2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750" spc="1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&amp;</a:t>
            </a:r>
            <a:r>
              <a:rPr dirty="0" u="heavy" sz="2750" spc="-1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750" spc="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750" spc="6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750" spc="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750" spc="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dirty="0" u="heavy" sz="275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dirty="0" spc="25"/>
              <a:t>Objectives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97205" marR="5080" indent="-203200">
              <a:lnSpc>
                <a:spcPct val="109200"/>
              </a:lnSpc>
              <a:spcBef>
                <a:spcPts val="95"/>
              </a:spcBef>
              <a:buFont typeface="Arial MT"/>
              <a:buChar char="•"/>
              <a:tabLst>
                <a:tab pos="498475" algn="l"/>
              </a:tabLst>
            </a:pPr>
            <a:r>
              <a:rPr dirty="0" spc="-65"/>
              <a:t>Atliq</a:t>
            </a:r>
            <a:r>
              <a:rPr dirty="0" spc="-85"/>
              <a:t> </a:t>
            </a:r>
            <a:r>
              <a:rPr dirty="0" spc="-110"/>
              <a:t>Hardware</a:t>
            </a:r>
            <a:r>
              <a:rPr dirty="0" spc="-100"/>
              <a:t> </a:t>
            </a:r>
            <a:r>
              <a:rPr dirty="0" spc="-110"/>
              <a:t>(fictitious </a:t>
            </a:r>
            <a:r>
              <a:rPr dirty="0" spc="-114"/>
              <a:t>corporation) </a:t>
            </a:r>
            <a:r>
              <a:rPr dirty="0" spc="-105"/>
              <a:t>is</a:t>
            </a:r>
            <a:r>
              <a:rPr dirty="0" spc="-110"/>
              <a:t> </a:t>
            </a:r>
            <a:r>
              <a:rPr dirty="0" spc="-95"/>
              <a:t>one</a:t>
            </a:r>
            <a:r>
              <a:rPr dirty="0" spc="-100"/>
              <a:t> </a:t>
            </a:r>
            <a:r>
              <a:rPr dirty="0" spc="-60"/>
              <a:t>of</a:t>
            </a:r>
            <a:r>
              <a:rPr dirty="0" spc="-80"/>
              <a:t> </a:t>
            </a:r>
            <a:r>
              <a:rPr dirty="0" spc="-105"/>
              <a:t>the</a:t>
            </a:r>
            <a:r>
              <a:rPr dirty="0" spc="-80"/>
              <a:t> </a:t>
            </a:r>
            <a:r>
              <a:rPr dirty="0" spc="-145"/>
              <a:t>major</a:t>
            </a:r>
            <a:r>
              <a:rPr dirty="0" spc="-114"/>
              <a:t> </a:t>
            </a:r>
            <a:r>
              <a:rPr dirty="0" spc="-110"/>
              <a:t>computer</a:t>
            </a:r>
            <a:r>
              <a:rPr dirty="0" spc="-114"/>
              <a:t> </a:t>
            </a:r>
            <a:r>
              <a:rPr dirty="0" spc="-130"/>
              <a:t>hardware </a:t>
            </a:r>
            <a:r>
              <a:rPr dirty="0" spc="-525"/>
              <a:t> </a:t>
            </a:r>
            <a:r>
              <a:rPr dirty="0" spc="-125"/>
              <a:t>manufacturers</a:t>
            </a:r>
            <a:r>
              <a:rPr dirty="0" spc="-95"/>
              <a:t> </a:t>
            </a:r>
            <a:r>
              <a:rPr dirty="0" spc="-114"/>
              <a:t>in</a:t>
            </a:r>
            <a:r>
              <a:rPr dirty="0" spc="-105"/>
              <a:t> </a:t>
            </a:r>
            <a:r>
              <a:rPr dirty="0" spc="-160"/>
              <a:t>India,</a:t>
            </a:r>
            <a:r>
              <a:rPr dirty="0" spc="-105"/>
              <a:t> </a:t>
            </a:r>
            <a:r>
              <a:rPr dirty="0" spc="-110"/>
              <a:t>with</a:t>
            </a:r>
            <a:r>
              <a:rPr dirty="0" spc="-114"/>
              <a:t> </a:t>
            </a:r>
            <a:r>
              <a:rPr dirty="0" spc="-160"/>
              <a:t>a</a:t>
            </a:r>
            <a:r>
              <a:rPr dirty="0" spc="-90"/>
              <a:t> </a:t>
            </a:r>
            <a:r>
              <a:rPr dirty="0" spc="-114"/>
              <a:t>strong</a:t>
            </a:r>
            <a:r>
              <a:rPr dirty="0" spc="-110"/>
              <a:t> </a:t>
            </a:r>
            <a:r>
              <a:rPr dirty="0" spc="-105"/>
              <a:t>presence</a:t>
            </a:r>
            <a:r>
              <a:rPr dirty="0" spc="-100"/>
              <a:t> </a:t>
            </a:r>
            <a:r>
              <a:rPr dirty="0" spc="-114"/>
              <a:t>in</a:t>
            </a:r>
            <a:r>
              <a:rPr dirty="0" spc="-105"/>
              <a:t> </a:t>
            </a:r>
            <a:r>
              <a:rPr dirty="0" spc="-95"/>
              <a:t>other</a:t>
            </a:r>
            <a:r>
              <a:rPr dirty="0" spc="-120"/>
              <a:t> </a:t>
            </a:r>
            <a:r>
              <a:rPr dirty="0" spc="-114"/>
              <a:t>nations.</a:t>
            </a:r>
          </a:p>
          <a:p>
            <a:pPr marL="281940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800"/>
          </a:p>
          <a:p>
            <a:pPr marL="497205" marR="604520" indent="-203200">
              <a:lnSpc>
                <a:spcPct val="109200"/>
              </a:lnSpc>
              <a:spcBef>
                <a:spcPts val="5"/>
              </a:spcBef>
              <a:buFont typeface="Arial MT"/>
              <a:buChar char="•"/>
              <a:tabLst>
                <a:tab pos="498475" algn="l"/>
              </a:tabLst>
            </a:pPr>
            <a:r>
              <a:rPr dirty="0" spc="-100"/>
              <a:t>Nevertheless, the </a:t>
            </a:r>
            <a:r>
              <a:rPr dirty="0" spc="-145"/>
              <a:t>management </a:t>
            </a:r>
            <a:r>
              <a:rPr dirty="0" spc="-95"/>
              <a:t>did note </a:t>
            </a:r>
            <a:r>
              <a:rPr dirty="0" spc="-110"/>
              <a:t>that </a:t>
            </a:r>
            <a:r>
              <a:rPr dirty="0" spc="-100"/>
              <a:t>they </a:t>
            </a:r>
            <a:r>
              <a:rPr dirty="0" spc="-85"/>
              <a:t>do </a:t>
            </a:r>
            <a:r>
              <a:rPr dirty="0" spc="-90"/>
              <a:t>not </a:t>
            </a:r>
            <a:r>
              <a:rPr dirty="0" spc="-120"/>
              <a:t>have </a:t>
            </a:r>
            <a:r>
              <a:rPr dirty="0" spc="-90"/>
              <a:t>sufficient </a:t>
            </a:r>
            <a:r>
              <a:rPr dirty="0" spc="-530"/>
              <a:t> </a:t>
            </a:r>
            <a:r>
              <a:rPr dirty="0" spc="-75"/>
              <a:t>i</a:t>
            </a:r>
            <a:r>
              <a:rPr dirty="0" spc="-140"/>
              <a:t>n</a:t>
            </a:r>
            <a:r>
              <a:rPr dirty="0" spc="-130"/>
              <a:t>s</a:t>
            </a:r>
            <a:r>
              <a:rPr dirty="0" spc="-75"/>
              <a:t>i</a:t>
            </a:r>
            <a:r>
              <a:rPr dirty="0" spc="-180"/>
              <a:t>g</a:t>
            </a:r>
            <a:r>
              <a:rPr dirty="0" spc="-140"/>
              <a:t>h</a:t>
            </a:r>
            <a:r>
              <a:rPr dirty="0" spc="-80"/>
              <a:t>t</a:t>
            </a:r>
            <a:r>
              <a:rPr dirty="0" spc="-130"/>
              <a:t>s</a:t>
            </a:r>
            <a:r>
              <a:rPr dirty="0" spc="-114"/>
              <a:t> </a:t>
            </a:r>
            <a:r>
              <a:rPr dirty="0" spc="-60"/>
              <a:t>t</a:t>
            </a:r>
            <a:r>
              <a:rPr dirty="0" spc="-70"/>
              <a:t>o</a:t>
            </a:r>
            <a:r>
              <a:rPr dirty="0" spc="-105"/>
              <a:t> </a:t>
            </a:r>
            <a:r>
              <a:rPr dirty="0" spc="-200"/>
              <a:t>m</a:t>
            </a:r>
            <a:r>
              <a:rPr dirty="0" spc="-160"/>
              <a:t>a</a:t>
            </a:r>
            <a:r>
              <a:rPr dirty="0" spc="-125"/>
              <a:t>k</a:t>
            </a:r>
            <a:r>
              <a:rPr dirty="0" spc="-100"/>
              <a:t>e</a:t>
            </a:r>
            <a:r>
              <a:rPr dirty="0" spc="-105"/>
              <a:t> </a:t>
            </a:r>
            <a:r>
              <a:rPr dirty="0" spc="-105"/>
              <a:t>p</a:t>
            </a:r>
            <a:r>
              <a:rPr dirty="0" spc="-95"/>
              <a:t>r</a:t>
            </a:r>
            <a:r>
              <a:rPr dirty="0" spc="-80"/>
              <a:t>o</a:t>
            </a:r>
            <a:r>
              <a:rPr dirty="0" spc="-200"/>
              <a:t>m</a:t>
            </a:r>
            <a:r>
              <a:rPr dirty="0" spc="-105"/>
              <a:t>p</a:t>
            </a:r>
            <a:r>
              <a:rPr dirty="0" spc="-60"/>
              <a:t>t</a:t>
            </a:r>
            <a:r>
              <a:rPr dirty="0" spc="-145"/>
              <a:t>,</a:t>
            </a:r>
            <a:r>
              <a:rPr dirty="0" spc="-140"/>
              <a:t> </a:t>
            </a:r>
            <a:r>
              <a:rPr dirty="0" spc="-150"/>
              <a:t>w</a:t>
            </a:r>
            <a:r>
              <a:rPr dirty="0" spc="-75"/>
              <a:t>i</a:t>
            </a:r>
            <a:r>
              <a:rPr dirty="0" spc="-130"/>
              <a:t>s</a:t>
            </a:r>
            <a:r>
              <a:rPr dirty="0" spc="-110"/>
              <a:t>e</a:t>
            </a:r>
            <a:r>
              <a:rPr dirty="0" spc="-145"/>
              <a:t>,</a:t>
            </a:r>
            <a:r>
              <a:rPr dirty="0" spc="-85"/>
              <a:t> </a:t>
            </a:r>
            <a:r>
              <a:rPr dirty="0" spc="-175"/>
              <a:t>a</a:t>
            </a:r>
            <a:r>
              <a:rPr dirty="0" spc="-120"/>
              <a:t>n</a:t>
            </a:r>
            <a:r>
              <a:rPr dirty="0" spc="-105"/>
              <a:t>d</a:t>
            </a:r>
            <a:r>
              <a:rPr dirty="0" spc="-110"/>
              <a:t> </a:t>
            </a:r>
            <a:r>
              <a:rPr dirty="0" spc="-85"/>
              <a:t>d</a:t>
            </a:r>
            <a:r>
              <a:rPr dirty="0" spc="-175"/>
              <a:t>a</a:t>
            </a:r>
            <a:r>
              <a:rPr dirty="0" spc="-80"/>
              <a:t>t</a:t>
            </a:r>
            <a:r>
              <a:rPr dirty="0" spc="-160"/>
              <a:t>a</a:t>
            </a:r>
            <a:r>
              <a:rPr dirty="0" spc="-110"/>
              <a:t>-</a:t>
            </a:r>
            <a:r>
              <a:rPr dirty="0" spc="-75"/>
              <a:t>i</a:t>
            </a:r>
            <a:r>
              <a:rPr dirty="0" spc="-140"/>
              <a:t>n</a:t>
            </a:r>
            <a:r>
              <a:rPr dirty="0" spc="-40"/>
              <a:t>f</a:t>
            </a:r>
            <a:r>
              <a:rPr dirty="0" spc="-60"/>
              <a:t>o</a:t>
            </a:r>
            <a:r>
              <a:rPr dirty="0" spc="-114"/>
              <a:t>r</a:t>
            </a:r>
            <a:r>
              <a:rPr dirty="0" spc="-200"/>
              <a:t>m</a:t>
            </a:r>
            <a:r>
              <a:rPr dirty="0" spc="-110"/>
              <a:t>e</a:t>
            </a:r>
            <a:r>
              <a:rPr dirty="0" spc="-105"/>
              <a:t>d</a:t>
            </a:r>
            <a:r>
              <a:rPr dirty="0" spc="-130"/>
              <a:t> </a:t>
            </a:r>
            <a:r>
              <a:rPr dirty="0" spc="-190"/>
              <a:t>j</a:t>
            </a:r>
            <a:r>
              <a:rPr dirty="0" spc="-140"/>
              <a:t>u</a:t>
            </a:r>
            <a:r>
              <a:rPr dirty="0" spc="-105"/>
              <a:t>d</a:t>
            </a:r>
            <a:r>
              <a:rPr dirty="0" spc="-180"/>
              <a:t>g</a:t>
            </a:r>
            <a:r>
              <a:rPr dirty="0" spc="-200"/>
              <a:t>m</a:t>
            </a:r>
            <a:r>
              <a:rPr dirty="0" spc="-110"/>
              <a:t>e</a:t>
            </a:r>
            <a:r>
              <a:rPr dirty="0" spc="-140"/>
              <a:t>n</a:t>
            </a:r>
            <a:r>
              <a:rPr dirty="0" spc="-80"/>
              <a:t>t</a:t>
            </a:r>
            <a:r>
              <a:rPr dirty="0" spc="-114"/>
              <a:t>s</a:t>
            </a:r>
            <a:r>
              <a:rPr dirty="0" spc="-135"/>
              <a:t>.</a:t>
            </a:r>
          </a:p>
          <a:p>
            <a:pPr marL="281940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50"/>
          </a:p>
          <a:p>
            <a:pPr marL="497205" indent="-203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98475" algn="l"/>
              </a:tabLst>
            </a:pPr>
            <a:r>
              <a:rPr dirty="0" spc="-110"/>
              <a:t>Plan</a:t>
            </a:r>
            <a:r>
              <a:rPr dirty="0" spc="-105"/>
              <a:t> </a:t>
            </a:r>
            <a:r>
              <a:rPr dirty="0" spc="-75"/>
              <a:t>to</a:t>
            </a:r>
            <a:r>
              <a:rPr dirty="0" spc="-85"/>
              <a:t> </a:t>
            </a:r>
            <a:r>
              <a:rPr dirty="0" spc="-125"/>
              <a:t>expand</a:t>
            </a:r>
            <a:r>
              <a:rPr dirty="0" spc="-110"/>
              <a:t> </a:t>
            </a:r>
            <a:r>
              <a:rPr dirty="0" spc="-100"/>
              <a:t>the </a:t>
            </a:r>
            <a:r>
              <a:rPr dirty="0" spc="-125"/>
              <a:t>data</a:t>
            </a:r>
            <a:r>
              <a:rPr dirty="0" spc="-110"/>
              <a:t> </a:t>
            </a:r>
            <a:r>
              <a:rPr dirty="0" spc="-114"/>
              <a:t>analytics</a:t>
            </a:r>
            <a:r>
              <a:rPr dirty="0" spc="-95"/>
              <a:t> </a:t>
            </a:r>
            <a:r>
              <a:rPr dirty="0" spc="-135"/>
              <a:t>team</a:t>
            </a:r>
            <a:r>
              <a:rPr dirty="0" spc="-85"/>
              <a:t> </a:t>
            </a:r>
            <a:r>
              <a:rPr dirty="0" spc="-95"/>
              <a:t>by</a:t>
            </a:r>
            <a:r>
              <a:rPr dirty="0" spc="-110"/>
              <a:t> </a:t>
            </a:r>
            <a:r>
              <a:rPr dirty="0" spc="-125"/>
              <a:t>adding</a:t>
            </a:r>
            <a:r>
              <a:rPr dirty="0" spc="-110"/>
              <a:t> </a:t>
            </a:r>
            <a:r>
              <a:rPr dirty="0" spc="-120"/>
              <a:t>junior</a:t>
            </a:r>
            <a:r>
              <a:rPr dirty="0" spc="-140"/>
              <a:t> </a:t>
            </a:r>
            <a:r>
              <a:rPr dirty="0" spc="-125"/>
              <a:t>data</a:t>
            </a:r>
            <a:r>
              <a:rPr dirty="0" spc="-85"/>
              <a:t> </a:t>
            </a:r>
            <a:r>
              <a:rPr dirty="0" spc="-125"/>
              <a:t>analysts.</a:t>
            </a:r>
          </a:p>
          <a:p>
            <a:pPr marL="281940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150"/>
          </a:p>
          <a:p>
            <a:pPr marL="497205" indent="-203200">
              <a:lnSpc>
                <a:spcPct val="100000"/>
              </a:lnSpc>
              <a:buFont typeface="Arial MT"/>
              <a:buChar char="•"/>
              <a:tabLst>
                <a:tab pos="498475" algn="l"/>
              </a:tabLst>
            </a:pPr>
            <a:r>
              <a:rPr dirty="0" spc="-80"/>
              <a:t>The</a:t>
            </a:r>
            <a:r>
              <a:rPr dirty="0" spc="-105"/>
              <a:t> </a:t>
            </a:r>
            <a:r>
              <a:rPr dirty="0" spc="-120"/>
              <a:t>company</a:t>
            </a:r>
            <a:r>
              <a:rPr dirty="0" spc="-105"/>
              <a:t> </a:t>
            </a:r>
            <a:r>
              <a:rPr dirty="0" spc="-120"/>
              <a:t>seeks</a:t>
            </a:r>
            <a:r>
              <a:rPr dirty="0" spc="-90"/>
              <a:t> </a:t>
            </a:r>
            <a:r>
              <a:rPr dirty="0" spc="-120"/>
              <a:t>insights</a:t>
            </a:r>
            <a:r>
              <a:rPr dirty="0" spc="-114"/>
              <a:t> </a:t>
            </a:r>
            <a:r>
              <a:rPr dirty="0" spc="-80"/>
              <a:t>for10</a:t>
            </a:r>
            <a:r>
              <a:rPr dirty="0" spc="-90"/>
              <a:t> </a:t>
            </a:r>
            <a:r>
              <a:rPr dirty="0" spc="-140"/>
              <a:t>ad</a:t>
            </a:r>
            <a:r>
              <a:rPr dirty="0" spc="-65"/>
              <a:t> </a:t>
            </a:r>
            <a:r>
              <a:rPr dirty="0" spc="-90"/>
              <a:t>hoc</a:t>
            </a:r>
            <a:r>
              <a:rPr dirty="0" spc="-120"/>
              <a:t> </a:t>
            </a:r>
            <a:r>
              <a:rPr dirty="0" spc="-114"/>
              <a:t>requests.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3459" y="1189840"/>
            <a:ext cx="3745229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175" b="0">
                <a:latin typeface="Calibri"/>
                <a:cs typeface="Calibri"/>
              </a:rPr>
              <a:t>Company</a:t>
            </a:r>
            <a:r>
              <a:rPr dirty="0" sz="3950" spc="20" b="0">
                <a:latin typeface="Calibri"/>
                <a:cs typeface="Calibri"/>
              </a:rPr>
              <a:t> </a:t>
            </a:r>
            <a:r>
              <a:rPr dirty="0" sz="3950" spc="125" b="0">
                <a:latin typeface="Calibri"/>
                <a:cs typeface="Calibri"/>
              </a:rPr>
              <a:t>Details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1859" y="3937855"/>
            <a:ext cx="2214245" cy="5715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dirty="0" sz="1600" spc="90">
                <a:latin typeface="Tahoma"/>
                <a:cs typeface="Tahoma"/>
              </a:rPr>
              <a:t>F</a:t>
            </a:r>
            <a:r>
              <a:rPr dirty="0" sz="1600" spc="-110">
                <a:latin typeface="Tahoma"/>
                <a:cs typeface="Tahoma"/>
              </a:rPr>
              <a:t>I</a:t>
            </a:r>
            <a:r>
              <a:rPr dirty="0" sz="1600">
                <a:latin typeface="Tahoma"/>
                <a:cs typeface="Tahoma"/>
              </a:rPr>
              <a:t>S</a:t>
            </a:r>
            <a:r>
              <a:rPr dirty="0" sz="1600" spc="110">
                <a:latin typeface="Tahoma"/>
                <a:cs typeface="Tahoma"/>
              </a:rPr>
              <a:t>C</a:t>
            </a:r>
            <a:r>
              <a:rPr dirty="0" sz="1600" spc="180">
                <a:latin typeface="Tahoma"/>
                <a:cs typeface="Tahoma"/>
              </a:rPr>
              <a:t>A</a:t>
            </a:r>
            <a:r>
              <a:rPr dirty="0" sz="1600" spc="55">
                <a:latin typeface="Tahoma"/>
                <a:cs typeface="Tahoma"/>
              </a:rPr>
              <a:t>L</a:t>
            </a:r>
            <a:r>
              <a:rPr dirty="0" sz="1600" spc="-114">
                <a:latin typeface="Tahoma"/>
                <a:cs typeface="Tahoma"/>
              </a:rPr>
              <a:t> </a:t>
            </a:r>
            <a:r>
              <a:rPr dirty="0" sz="1600" spc="135">
                <a:latin typeface="Tahoma"/>
                <a:cs typeface="Tahoma"/>
              </a:rPr>
              <a:t>Y</a:t>
            </a:r>
            <a:r>
              <a:rPr dirty="0" sz="1600" spc="25">
                <a:latin typeface="Tahoma"/>
                <a:cs typeface="Tahoma"/>
              </a:rPr>
              <a:t>E</a:t>
            </a:r>
            <a:r>
              <a:rPr dirty="0" sz="1600" spc="180">
                <a:latin typeface="Tahoma"/>
                <a:cs typeface="Tahoma"/>
              </a:rPr>
              <a:t>A</a:t>
            </a:r>
            <a:r>
              <a:rPr dirty="0" sz="1600" spc="65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600" spc="-15">
                <a:latin typeface="Tahoma"/>
                <a:cs typeface="Tahoma"/>
              </a:rPr>
              <a:t>S</a:t>
            </a:r>
            <a:r>
              <a:rPr dirty="0" sz="1600" spc="60">
                <a:latin typeface="Tahoma"/>
                <a:cs typeface="Tahoma"/>
              </a:rPr>
              <a:t>E</a:t>
            </a:r>
            <a:r>
              <a:rPr dirty="0" sz="1600" spc="90">
                <a:latin typeface="Tahoma"/>
                <a:cs typeface="Tahoma"/>
              </a:rPr>
              <a:t>P</a:t>
            </a:r>
            <a:r>
              <a:rPr dirty="0" sz="1600" spc="20">
                <a:latin typeface="Tahoma"/>
                <a:cs typeface="Tahoma"/>
              </a:rPr>
              <a:t>T</a:t>
            </a:r>
            <a:r>
              <a:rPr dirty="0" sz="1600" spc="40">
                <a:latin typeface="Tahoma"/>
                <a:cs typeface="Tahoma"/>
              </a:rPr>
              <a:t>E</a:t>
            </a:r>
            <a:r>
              <a:rPr dirty="0" sz="1600" spc="265">
                <a:latin typeface="Tahoma"/>
                <a:cs typeface="Tahoma"/>
              </a:rPr>
              <a:t>M</a:t>
            </a:r>
            <a:r>
              <a:rPr dirty="0" sz="1600" spc="114">
                <a:latin typeface="Tahoma"/>
                <a:cs typeface="Tahoma"/>
              </a:rPr>
              <a:t>B</a:t>
            </a:r>
            <a:r>
              <a:rPr dirty="0" sz="1600" spc="40">
                <a:latin typeface="Tahoma"/>
                <a:cs typeface="Tahoma"/>
              </a:rPr>
              <a:t>E</a:t>
            </a:r>
            <a:r>
              <a:rPr dirty="0" sz="1600" spc="25">
                <a:latin typeface="Tahoma"/>
                <a:cs typeface="Tahoma"/>
              </a:rPr>
              <a:t>R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25">
                <a:latin typeface="Tahoma"/>
                <a:cs typeface="Tahoma"/>
              </a:rPr>
              <a:t>-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145">
                <a:latin typeface="Tahoma"/>
                <a:cs typeface="Tahoma"/>
              </a:rPr>
              <a:t>A</a:t>
            </a:r>
            <a:r>
              <a:rPr dirty="0" sz="1600" spc="140">
                <a:latin typeface="Tahoma"/>
                <a:cs typeface="Tahoma"/>
              </a:rPr>
              <a:t>U</a:t>
            </a:r>
            <a:r>
              <a:rPr dirty="0" sz="1600" spc="114">
                <a:latin typeface="Tahoma"/>
                <a:cs typeface="Tahoma"/>
              </a:rPr>
              <a:t>G</a:t>
            </a:r>
            <a:r>
              <a:rPr dirty="0" sz="1600" spc="155">
                <a:latin typeface="Tahoma"/>
                <a:cs typeface="Tahoma"/>
              </a:rPr>
              <a:t>U</a:t>
            </a:r>
            <a:r>
              <a:rPr dirty="0" sz="1600" spc="-15">
                <a:latin typeface="Tahoma"/>
                <a:cs typeface="Tahoma"/>
              </a:rPr>
              <a:t>S</a:t>
            </a:r>
            <a:r>
              <a:rPr dirty="0" sz="1600" spc="25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8635" y="5449315"/>
            <a:ext cx="194627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-65" b="1">
                <a:latin typeface="Tahoma"/>
                <a:cs typeface="Tahoma"/>
              </a:rPr>
              <a:t>P</a:t>
            </a:r>
            <a:r>
              <a:rPr dirty="0" sz="1900" spc="-120" b="1">
                <a:latin typeface="Tahoma"/>
                <a:cs typeface="Tahoma"/>
              </a:rPr>
              <a:t>r</a:t>
            </a:r>
            <a:r>
              <a:rPr dirty="0" sz="1900" spc="-60" b="1">
                <a:latin typeface="Tahoma"/>
                <a:cs typeface="Tahoma"/>
              </a:rPr>
              <a:t>o</a:t>
            </a:r>
            <a:r>
              <a:rPr dirty="0" sz="1900" spc="-110" b="1">
                <a:latin typeface="Tahoma"/>
                <a:cs typeface="Tahoma"/>
              </a:rPr>
              <a:t>d</a:t>
            </a:r>
            <a:r>
              <a:rPr dirty="0" sz="1900" spc="-145" b="1">
                <a:latin typeface="Tahoma"/>
                <a:cs typeface="Tahoma"/>
              </a:rPr>
              <a:t>u</a:t>
            </a:r>
            <a:r>
              <a:rPr dirty="0" sz="1900" spc="-85" b="1">
                <a:latin typeface="Tahoma"/>
                <a:cs typeface="Tahoma"/>
              </a:rPr>
              <a:t>c</a:t>
            </a:r>
            <a:r>
              <a:rPr dirty="0" sz="1900" spc="-80" b="1">
                <a:latin typeface="Tahoma"/>
                <a:cs typeface="Tahoma"/>
              </a:rPr>
              <a:t>t</a:t>
            </a:r>
            <a:r>
              <a:rPr dirty="0" sz="1900" spc="-85" b="1">
                <a:latin typeface="Tahoma"/>
                <a:cs typeface="Tahoma"/>
              </a:rPr>
              <a:t> </a:t>
            </a:r>
            <a:r>
              <a:rPr dirty="0" sz="1900" spc="-5" b="1">
                <a:latin typeface="Tahoma"/>
                <a:cs typeface="Tahoma"/>
              </a:rPr>
              <a:t>C</a:t>
            </a:r>
            <a:r>
              <a:rPr dirty="0" sz="1900" spc="-165" b="1">
                <a:latin typeface="Tahoma"/>
                <a:cs typeface="Tahoma"/>
              </a:rPr>
              <a:t>a</a:t>
            </a:r>
            <a:r>
              <a:rPr dirty="0" sz="1900" spc="-85" b="1">
                <a:latin typeface="Tahoma"/>
                <a:cs typeface="Tahoma"/>
              </a:rPr>
              <a:t>t</a:t>
            </a:r>
            <a:r>
              <a:rPr dirty="0" sz="1900" spc="-95" b="1">
                <a:latin typeface="Tahoma"/>
                <a:cs typeface="Tahoma"/>
              </a:rPr>
              <a:t>e</a:t>
            </a:r>
            <a:r>
              <a:rPr dirty="0" sz="1900" spc="-204" b="1">
                <a:latin typeface="Tahoma"/>
                <a:cs typeface="Tahoma"/>
              </a:rPr>
              <a:t>g</a:t>
            </a:r>
            <a:r>
              <a:rPr dirty="0" sz="1900" spc="-60" b="1">
                <a:latin typeface="Tahoma"/>
                <a:cs typeface="Tahoma"/>
              </a:rPr>
              <a:t>o</a:t>
            </a:r>
            <a:r>
              <a:rPr dirty="0" sz="1900" spc="-120" b="1">
                <a:latin typeface="Tahoma"/>
                <a:cs typeface="Tahoma"/>
              </a:rPr>
              <a:t>r</a:t>
            </a:r>
            <a:r>
              <a:rPr dirty="0" sz="1900" spc="-85" b="1">
                <a:latin typeface="Tahoma"/>
                <a:cs typeface="Tahoma"/>
              </a:rPr>
              <a:t>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48724" y="4231592"/>
            <a:ext cx="12122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170" b="1">
                <a:latin typeface="Tahoma"/>
                <a:cs typeface="Tahoma"/>
              </a:rPr>
              <a:t>Segment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7486" y="2047724"/>
            <a:ext cx="7306309" cy="12769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-60" b="1">
                <a:latin typeface="Tahoma"/>
                <a:cs typeface="Tahoma"/>
              </a:rPr>
              <a:t>Atliq</a:t>
            </a:r>
            <a:r>
              <a:rPr dirty="0" sz="1800" spc="-80" b="1">
                <a:latin typeface="Tahoma"/>
                <a:cs typeface="Tahoma"/>
              </a:rPr>
              <a:t> </a:t>
            </a:r>
            <a:r>
              <a:rPr dirty="0" sz="1800" spc="-100" b="1">
                <a:latin typeface="Tahoma"/>
                <a:cs typeface="Tahoma"/>
              </a:rPr>
              <a:t>Hardware</a:t>
            </a:r>
            <a:r>
              <a:rPr dirty="0" sz="1800" spc="-70" b="1">
                <a:latin typeface="Tahoma"/>
                <a:cs typeface="Tahoma"/>
              </a:rPr>
              <a:t> </a:t>
            </a:r>
            <a:r>
              <a:rPr dirty="0" sz="1800" spc="-95" b="1">
                <a:latin typeface="Tahoma"/>
                <a:cs typeface="Tahoma"/>
              </a:rPr>
              <a:t>is</a:t>
            </a:r>
            <a:r>
              <a:rPr dirty="0" sz="1800" spc="-80" b="1">
                <a:latin typeface="Tahoma"/>
                <a:cs typeface="Tahoma"/>
              </a:rPr>
              <a:t> </a:t>
            </a:r>
            <a:r>
              <a:rPr dirty="0" sz="1800" spc="-150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 </a:t>
            </a:r>
            <a:r>
              <a:rPr dirty="0" sz="1800" spc="-100" b="1">
                <a:latin typeface="Tahoma"/>
                <a:cs typeface="Tahoma"/>
              </a:rPr>
              <a:t>computer</a:t>
            </a:r>
            <a:r>
              <a:rPr dirty="0" sz="1800" spc="-70" b="1">
                <a:latin typeface="Tahoma"/>
                <a:cs typeface="Tahoma"/>
              </a:rPr>
              <a:t> </a:t>
            </a:r>
            <a:r>
              <a:rPr dirty="0" sz="1800" spc="-120" b="1">
                <a:latin typeface="Tahoma"/>
                <a:cs typeface="Tahoma"/>
              </a:rPr>
              <a:t>hardware</a:t>
            </a:r>
            <a:r>
              <a:rPr dirty="0" sz="1800" spc="-50" b="1">
                <a:latin typeface="Tahoma"/>
                <a:cs typeface="Tahoma"/>
              </a:rPr>
              <a:t> </a:t>
            </a:r>
            <a:r>
              <a:rPr dirty="0" sz="1800" spc="-125" b="1">
                <a:latin typeface="Tahoma"/>
                <a:cs typeface="Tahoma"/>
              </a:rPr>
              <a:t>and</a:t>
            </a:r>
            <a:r>
              <a:rPr dirty="0" sz="1800" spc="-75" b="1">
                <a:latin typeface="Tahoma"/>
                <a:cs typeface="Tahoma"/>
              </a:rPr>
              <a:t> </a:t>
            </a:r>
            <a:r>
              <a:rPr dirty="0" sz="1800" spc="-95" b="1">
                <a:latin typeface="Tahoma"/>
                <a:cs typeface="Tahoma"/>
              </a:rPr>
              <a:t>accessory</a:t>
            </a:r>
            <a:r>
              <a:rPr dirty="0" sz="1800" spc="-75" b="1">
                <a:latin typeface="Tahoma"/>
                <a:cs typeface="Tahoma"/>
              </a:rPr>
              <a:t> </a:t>
            </a:r>
            <a:r>
              <a:rPr dirty="0" sz="1800" spc="-110" b="1">
                <a:latin typeface="Tahoma"/>
                <a:cs typeface="Tahoma"/>
              </a:rPr>
              <a:t>manufacturer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400" spc="-114" b="1">
                <a:latin typeface="Tahoma"/>
                <a:cs typeface="Tahoma"/>
              </a:rPr>
              <a:t>Division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279" y="2657856"/>
            <a:ext cx="6426707" cy="4058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563" y="5076444"/>
              <a:ext cx="205739" cy="240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631" y="5078476"/>
              <a:ext cx="179832" cy="238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1324" y="2375916"/>
              <a:ext cx="2194559" cy="3611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8004" y="4066032"/>
              <a:ext cx="124968" cy="2392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2116" y="4066794"/>
              <a:ext cx="551687" cy="2400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1903" y="4066794"/>
              <a:ext cx="260604" cy="2400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2000" y="2625852"/>
              <a:ext cx="2444496" cy="33619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7844" y="3012948"/>
              <a:ext cx="132588" cy="2392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2247" y="3012948"/>
              <a:ext cx="179832" cy="242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8332" y="3124200"/>
              <a:ext cx="2702051" cy="29794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9311" y="4821935"/>
              <a:ext cx="204216" cy="240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93152" y="4822698"/>
              <a:ext cx="347471" cy="2400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3483" y="4821935"/>
              <a:ext cx="173735" cy="24384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70666" y="1509814"/>
            <a:ext cx="4042410" cy="4794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 spc="180" b="0">
                <a:latin typeface="Calibri"/>
                <a:cs typeface="Calibri"/>
              </a:rPr>
              <a:t>Atliq</a:t>
            </a:r>
            <a:r>
              <a:rPr dirty="0" sz="2950" spc="45" b="0">
                <a:latin typeface="Calibri"/>
                <a:cs typeface="Calibri"/>
              </a:rPr>
              <a:t> </a:t>
            </a:r>
            <a:r>
              <a:rPr dirty="0" sz="2950" spc="70" b="0">
                <a:latin typeface="Calibri"/>
                <a:cs typeface="Calibri"/>
              </a:rPr>
              <a:t>Hardware’s</a:t>
            </a:r>
            <a:r>
              <a:rPr dirty="0" sz="2950" b="0">
                <a:latin typeface="Calibri"/>
                <a:cs typeface="Calibri"/>
              </a:rPr>
              <a:t> </a:t>
            </a:r>
            <a:r>
              <a:rPr dirty="0" sz="2950" spc="65" b="0">
                <a:latin typeface="Calibri"/>
                <a:cs typeface="Calibri"/>
              </a:rPr>
              <a:t>Market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2848" y="1349812"/>
            <a:ext cx="3709035" cy="4794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 spc="105" b="0">
                <a:latin typeface="Calibri"/>
                <a:cs typeface="Calibri"/>
              </a:rPr>
              <a:t>Data</a:t>
            </a:r>
            <a:r>
              <a:rPr dirty="0" sz="2950" spc="30" b="0">
                <a:latin typeface="Calibri"/>
                <a:cs typeface="Calibri"/>
              </a:rPr>
              <a:t> </a:t>
            </a:r>
            <a:r>
              <a:rPr dirty="0" sz="2950" spc="-5" b="0">
                <a:latin typeface="Calibri"/>
                <a:cs typeface="Calibri"/>
              </a:rPr>
              <a:t>,</a:t>
            </a:r>
            <a:r>
              <a:rPr dirty="0" sz="2950" spc="40" b="0">
                <a:latin typeface="Calibri"/>
                <a:cs typeface="Calibri"/>
              </a:rPr>
              <a:t> </a:t>
            </a:r>
            <a:r>
              <a:rPr dirty="0" sz="2950" spc="5" b="0">
                <a:latin typeface="Calibri"/>
                <a:cs typeface="Calibri"/>
              </a:rPr>
              <a:t>Request</a:t>
            </a:r>
            <a:r>
              <a:rPr dirty="0" sz="2950" spc="10" b="0">
                <a:latin typeface="Calibri"/>
                <a:cs typeface="Calibri"/>
              </a:rPr>
              <a:t> </a:t>
            </a:r>
            <a:r>
              <a:rPr dirty="0" sz="2950" spc="340" b="0">
                <a:latin typeface="Calibri"/>
                <a:cs typeface="Calibri"/>
              </a:rPr>
              <a:t>&amp;</a:t>
            </a:r>
            <a:r>
              <a:rPr dirty="0" sz="2950" spc="55" b="0">
                <a:latin typeface="Calibri"/>
                <a:cs typeface="Calibri"/>
              </a:rPr>
              <a:t> </a:t>
            </a:r>
            <a:r>
              <a:rPr dirty="0" sz="2950" spc="145" b="0">
                <a:latin typeface="Calibri"/>
                <a:cs typeface="Calibri"/>
              </a:rPr>
              <a:t>Tools</a:t>
            </a:r>
            <a:endParaRPr sz="29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3756" y="2100833"/>
            <a:ext cx="9394825" cy="4502785"/>
            <a:chOff x="333756" y="2100833"/>
            <a:chExt cx="9394825" cy="45027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756" y="2122931"/>
              <a:ext cx="4575047" cy="394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3311" y="2101596"/>
              <a:ext cx="2260091" cy="25847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64835" y="2103119"/>
              <a:ext cx="2257425" cy="2583180"/>
            </a:xfrm>
            <a:custGeom>
              <a:avLst/>
              <a:gdLst/>
              <a:ahLst/>
              <a:cxnLst/>
              <a:rect l="l" t="t" r="r" b="b"/>
              <a:pathLst>
                <a:path w="2257425" h="2583179">
                  <a:moveTo>
                    <a:pt x="0" y="0"/>
                  </a:moveTo>
                  <a:lnTo>
                    <a:pt x="2257044" y="0"/>
                  </a:lnTo>
                  <a:lnTo>
                    <a:pt x="2257044" y="2583179"/>
                  </a:lnTo>
                  <a:lnTo>
                    <a:pt x="0" y="2583179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0751" y="2734056"/>
              <a:ext cx="2185416" cy="28666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45323" y="2734056"/>
              <a:ext cx="2181225" cy="2865120"/>
            </a:xfrm>
            <a:custGeom>
              <a:avLst/>
              <a:gdLst/>
              <a:ahLst/>
              <a:cxnLst/>
              <a:rect l="l" t="t" r="r" b="b"/>
              <a:pathLst>
                <a:path w="2181225" h="2865120">
                  <a:moveTo>
                    <a:pt x="0" y="0"/>
                  </a:moveTo>
                  <a:lnTo>
                    <a:pt x="2180844" y="0"/>
                  </a:lnTo>
                  <a:lnTo>
                    <a:pt x="2180844" y="2865120"/>
                  </a:lnTo>
                  <a:lnTo>
                    <a:pt x="0" y="2865120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2979" y="4524756"/>
              <a:ext cx="2630423" cy="20787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585947" y="5991834"/>
            <a:ext cx="1457960" cy="562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dirty="0" sz="1750" spc="60">
                <a:latin typeface="Calibri"/>
                <a:cs typeface="Calibri"/>
              </a:rPr>
              <a:t>For</a:t>
            </a:r>
            <a:r>
              <a:rPr dirty="0" sz="1750" spc="-10">
                <a:latin typeface="Calibri"/>
                <a:cs typeface="Calibri"/>
              </a:rPr>
              <a:t> </a:t>
            </a:r>
            <a:r>
              <a:rPr dirty="0" sz="1750" spc="90">
                <a:latin typeface="Calibri"/>
                <a:cs typeface="Calibri"/>
              </a:rPr>
              <a:t>Analysis</a:t>
            </a:r>
            <a:r>
              <a:rPr dirty="0" sz="1750" spc="10">
                <a:latin typeface="Calibri"/>
                <a:cs typeface="Calibri"/>
              </a:rPr>
              <a:t> </a:t>
            </a:r>
            <a:r>
              <a:rPr dirty="0" sz="1750" spc="200">
                <a:latin typeface="Calibri"/>
                <a:cs typeface="Calibri"/>
              </a:rPr>
              <a:t>&amp; </a:t>
            </a:r>
            <a:r>
              <a:rPr dirty="0" sz="1750" spc="-380">
                <a:latin typeface="Calibri"/>
                <a:cs typeface="Calibri"/>
              </a:rPr>
              <a:t> </a:t>
            </a:r>
            <a:r>
              <a:rPr dirty="0" sz="1750" spc="60">
                <a:latin typeface="Calibri"/>
                <a:cs typeface="Calibri"/>
              </a:rPr>
              <a:t>Visualisation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147" y="1764302"/>
            <a:ext cx="84181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1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.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Provide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list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of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markets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in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which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customer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"Atliq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Exclusive"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operates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its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business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in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-20" b="1">
                <a:solidFill>
                  <a:srgbClr val="242323"/>
                </a:solidFill>
                <a:latin typeface="Leelawadee UI"/>
                <a:cs typeface="Leelawadee UI"/>
              </a:rPr>
              <a:t>APAC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region.</a:t>
            </a:r>
            <a:endParaRPr sz="1300">
              <a:latin typeface="Leelawadee UI"/>
              <a:cs typeface="Leelawade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2583180"/>
            <a:ext cx="8133587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507" y="1566129"/>
            <a:ext cx="8646160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2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.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What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is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percentage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of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unique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product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increase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in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2021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vs.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2020?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3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final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output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contains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these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fields, </a:t>
            </a:r>
            <a:r>
              <a:rPr dirty="0" sz="1300" spc="-34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unique_products_2020</a:t>
            </a:r>
            <a:r>
              <a:rPr dirty="0" sz="1300" spc="33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unique_products_2021</a:t>
            </a:r>
            <a:r>
              <a:rPr dirty="0" sz="1300" spc="34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percentage_chg</a:t>
            </a:r>
            <a:endParaRPr sz="1300">
              <a:latin typeface="Leelawadee UI"/>
              <a:cs typeface="Leelawade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05201"/>
            <a:ext cx="9897110" cy="3711575"/>
            <a:chOff x="0" y="3005201"/>
            <a:chExt cx="9897110" cy="3711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756" y="3589019"/>
              <a:ext cx="4072127" cy="9311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3756" y="3590543"/>
              <a:ext cx="4070985" cy="928369"/>
            </a:xfrm>
            <a:custGeom>
              <a:avLst/>
              <a:gdLst/>
              <a:ahLst/>
              <a:cxnLst/>
              <a:rect l="l" t="t" r="r" b="b"/>
              <a:pathLst>
                <a:path w="4070985" h="928370">
                  <a:moveTo>
                    <a:pt x="0" y="0"/>
                  </a:moveTo>
                  <a:lnTo>
                    <a:pt x="4070603" y="0"/>
                  </a:lnTo>
                  <a:lnTo>
                    <a:pt x="4070603" y="928116"/>
                  </a:lnTo>
                  <a:lnTo>
                    <a:pt x="0" y="928116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2383" y="3015996"/>
              <a:ext cx="294640" cy="502920"/>
            </a:xfrm>
            <a:custGeom>
              <a:avLst/>
              <a:gdLst/>
              <a:ahLst/>
              <a:cxnLst/>
              <a:rect l="l" t="t" r="r" b="b"/>
              <a:pathLst>
                <a:path w="294640" h="502920">
                  <a:moveTo>
                    <a:pt x="294131" y="502919"/>
                  </a:moveTo>
                  <a:lnTo>
                    <a:pt x="237196" y="501038"/>
                  </a:lnTo>
                  <a:lnTo>
                    <a:pt x="190690" y="495871"/>
                  </a:lnTo>
                  <a:lnTo>
                    <a:pt x="159329" y="488132"/>
                  </a:lnTo>
                  <a:lnTo>
                    <a:pt x="147827" y="478535"/>
                  </a:lnTo>
                  <a:lnTo>
                    <a:pt x="147827" y="275843"/>
                  </a:lnTo>
                  <a:lnTo>
                    <a:pt x="136302" y="266247"/>
                  </a:lnTo>
                  <a:lnTo>
                    <a:pt x="104774" y="258508"/>
                  </a:lnTo>
                  <a:lnTo>
                    <a:pt x="57816" y="253341"/>
                  </a:lnTo>
                  <a:lnTo>
                    <a:pt x="0" y="251459"/>
                  </a:lnTo>
                  <a:lnTo>
                    <a:pt x="57816" y="249578"/>
                  </a:lnTo>
                  <a:lnTo>
                    <a:pt x="104774" y="244411"/>
                  </a:lnTo>
                  <a:lnTo>
                    <a:pt x="136302" y="236672"/>
                  </a:lnTo>
                  <a:lnTo>
                    <a:pt x="147827" y="227075"/>
                  </a:lnTo>
                  <a:lnTo>
                    <a:pt x="147827" y="24383"/>
                  </a:lnTo>
                  <a:lnTo>
                    <a:pt x="159329" y="14787"/>
                  </a:lnTo>
                  <a:lnTo>
                    <a:pt x="190690" y="7048"/>
                  </a:lnTo>
                  <a:lnTo>
                    <a:pt x="237196" y="1881"/>
                  </a:lnTo>
                  <a:lnTo>
                    <a:pt x="294131" y="0"/>
                  </a:lnTo>
                </a:path>
                <a:path w="294640" h="502920">
                  <a:moveTo>
                    <a:pt x="294131" y="502919"/>
                  </a:moveTo>
                  <a:lnTo>
                    <a:pt x="237196" y="501038"/>
                  </a:lnTo>
                  <a:lnTo>
                    <a:pt x="190690" y="495871"/>
                  </a:lnTo>
                  <a:lnTo>
                    <a:pt x="159329" y="488132"/>
                  </a:lnTo>
                  <a:lnTo>
                    <a:pt x="147827" y="478535"/>
                  </a:lnTo>
                  <a:lnTo>
                    <a:pt x="147827" y="275843"/>
                  </a:lnTo>
                  <a:lnTo>
                    <a:pt x="136302" y="266247"/>
                  </a:lnTo>
                  <a:lnTo>
                    <a:pt x="104774" y="258508"/>
                  </a:lnTo>
                  <a:lnTo>
                    <a:pt x="57816" y="253341"/>
                  </a:lnTo>
                  <a:lnTo>
                    <a:pt x="0" y="251459"/>
                  </a:lnTo>
                  <a:lnTo>
                    <a:pt x="57816" y="249578"/>
                  </a:lnTo>
                  <a:lnTo>
                    <a:pt x="104774" y="244411"/>
                  </a:lnTo>
                  <a:lnTo>
                    <a:pt x="136302" y="236672"/>
                  </a:lnTo>
                  <a:lnTo>
                    <a:pt x="147827" y="227075"/>
                  </a:lnTo>
                  <a:lnTo>
                    <a:pt x="147827" y="24383"/>
                  </a:lnTo>
                  <a:lnTo>
                    <a:pt x="159329" y="14787"/>
                  </a:lnTo>
                  <a:lnTo>
                    <a:pt x="190690" y="7048"/>
                  </a:lnTo>
                  <a:lnTo>
                    <a:pt x="237196" y="1881"/>
                  </a:lnTo>
                  <a:lnTo>
                    <a:pt x="294131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64836"/>
              <a:ext cx="9896856" cy="15514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01155" y="3099815"/>
              <a:ext cx="670560" cy="335280"/>
            </a:xfrm>
            <a:custGeom>
              <a:avLst/>
              <a:gdLst/>
              <a:ahLst/>
              <a:cxnLst/>
              <a:rect l="l" t="t" r="r" b="b"/>
              <a:pathLst>
                <a:path w="670559" h="335279">
                  <a:moveTo>
                    <a:pt x="614172" y="335280"/>
                  </a:moveTo>
                  <a:lnTo>
                    <a:pt x="54864" y="335280"/>
                  </a:lnTo>
                  <a:lnTo>
                    <a:pt x="33432" y="330969"/>
                  </a:lnTo>
                  <a:lnTo>
                    <a:pt x="16002" y="319087"/>
                  </a:lnTo>
                  <a:lnTo>
                    <a:pt x="4286" y="301204"/>
                  </a:lnTo>
                  <a:lnTo>
                    <a:pt x="0" y="278892"/>
                  </a:lnTo>
                  <a:lnTo>
                    <a:pt x="0" y="56387"/>
                  </a:lnTo>
                  <a:lnTo>
                    <a:pt x="4286" y="34718"/>
                  </a:lnTo>
                  <a:lnTo>
                    <a:pt x="16002" y="16763"/>
                  </a:lnTo>
                  <a:lnTo>
                    <a:pt x="33432" y="4524"/>
                  </a:lnTo>
                  <a:lnTo>
                    <a:pt x="54864" y="0"/>
                  </a:lnTo>
                  <a:lnTo>
                    <a:pt x="614172" y="0"/>
                  </a:lnTo>
                  <a:lnTo>
                    <a:pt x="635841" y="4524"/>
                  </a:lnTo>
                  <a:lnTo>
                    <a:pt x="653796" y="16763"/>
                  </a:lnTo>
                  <a:lnTo>
                    <a:pt x="666035" y="34718"/>
                  </a:lnTo>
                  <a:lnTo>
                    <a:pt x="670560" y="56387"/>
                  </a:lnTo>
                  <a:lnTo>
                    <a:pt x="670560" y="278892"/>
                  </a:lnTo>
                  <a:lnTo>
                    <a:pt x="666035" y="301204"/>
                  </a:lnTo>
                  <a:lnTo>
                    <a:pt x="653796" y="319087"/>
                  </a:lnTo>
                  <a:lnTo>
                    <a:pt x="635841" y="330969"/>
                  </a:lnTo>
                  <a:lnTo>
                    <a:pt x="614172" y="335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01155" y="3099815"/>
              <a:ext cx="670560" cy="335280"/>
            </a:xfrm>
            <a:custGeom>
              <a:avLst/>
              <a:gdLst/>
              <a:ahLst/>
              <a:cxnLst/>
              <a:rect l="l" t="t" r="r" b="b"/>
              <a:pathLst>
                <a:path w="670559" h="335279">
                  <a:moveTo>
                    <a:pt x="0" y="56387"/>
                  </a:moveTo>
                  <a:lnTo>
                    <a:pt x="4286" y="34718"/>
                  </a:lnTo>
                  <a:lnTo>
                    <a:pt x="16002" y="16763"/>
                  </a:lnTo>
                  <a:lnTo>
                    <a:pt x="33432" y="4524"/>
                  </a:lnTo>
                  <a:lnTo>
                    <a:pt x="54864" y="0"/>
                  </a:lnTo>
                  <a:lnTo>
                    <a:pt x="614172" y="0"/>
                  </a:lnTo>
                  <a:lnTo>
                    <a:pt x="635841" y="4524"/>
                  </a:lnTo>
                  <a:lnTo>
                    <a:pt x="653796" y="16763"/>
                  </a:lnTo>
                  <a:lnTo>
                    <a:pt x="666035" y="34718"/>
                  </a:lnTo>
                  <a:lnTo>
                    <a:pt x="670560" y="56387"/>
                  </a:lnTo>
                  <a:lnTo>
                    <a:pt x="670560" y="278892"/>
                  </a:lnTo>
                  <a:lnTo>
                    <a:pt x="666035" y="301204"/>
                  </a:lnTo>
                  <a:lnTo>
                    <a:pt x="653796" y="319087"/>
                  </a:lnTo>
                  <a:lnTo>
                    <a:pt x="635841" y="330969"/>
                  </a:lnTo>
                  <a:lnTo>
                    <a:pt x="614172" y="335280"/>
                  </a:lnTo>
                  <a:lnTo>
                    <a:pt x="54864" y="335280"/>
                  </a:lnTo>
                  <a:lnTo>
                    <a:pt x="33432" y="330969"/>
                  </a:lnTo>
                  <a:lnTo>
                    <a:pt x="16002" y="319087"/>
                  </a:lnTo>
                  <a:lnTo>
                    <a:pt x="4286" y="301204"/>
                  </a:lnTo>
                  <a:lnTo>
                    <a:pt x="0" y="278892"/>
                  </a:lnTo>
                  <a:lnTo>
                    <a:pt x="0" y="56387"/>
                  </a:lnTo>
                  <a:close/>
                </a:path>
              </a:pathLst>
            </a:custGeom>
            <a:ln w="13716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333694" y="3215204"/>
            <a:ext cx="40576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5">
                <a:latin typeface="Calibri"/>
                <a:cs typeface="Calibri"/>
              </a:rPr>
              <a:t>3</a:t>
            </a:r>
            <a:r>
              <a:rPr dirty="0" sz="1000" spc="-15">
                <a:latin typeface="Calibri"/>
                <a:cs typeface="Calibri"/>
              </a:rPr>
              <a:t>6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-15">
                <a:latin typeface="Calibri"/>
                <a:cs typeface="Calibri"/>
              </a:rPr>
              <a:t>3</a:t>
            </a:r>
            <a:r>
              <a:rPr dirty="0" sz="1000" spc="-5">
                <a:latin typeface="Calibri"/>
                <a:cs typeface="Calibri"/>
              </a:rPr>
              <a:t>3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1184" y="2500884"/>
            <a:ext cx="4658867" cy="32369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56653" y="5953766"/>
            <a:ext cx="4841875" cy="5626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b="1">
                <a:latin typeface="Calibri"/>
                <a:cs typeface="Calibri"/>
              </a:rPr>
              <a:t>Insight</a:t>
            </a:r>
            <a:r>
              <a:rPr dirty="0" sz="1750" spc="-70" b="1">
                <a:latin typeface="Calibri"/>
                <a:cs typeface="Calibri"/>
              </a:rPr>
              <a:t> </a:t>
            </a:r>
            <a:r>
              <a:rPr dirty="0" sz="1750" b="1">
                <a:latin typeface="Calibri"/>
                <a:cs typeface="Calibri"/>
              </a:rPr>
              <a:t>:</a:t>
            </a:r>
            <a:endParaRPr sz="17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263525" algn="l"/>
                <a:tab pos="264795" algn="l"/>
              </a:tabLst>
            </a:pPr>
            <a:r>
              <a:rPr dirty="0" sz="1750" spc="5" b="1">
                <a:latin typeface="Calibri"/>
                <a:cs typeface="Calibri"/>
              </a:rPr>
              <a:t>Demand</a:t>
            </a:r>
            <a:r>
              <a:rPr dirty="0" sz="1750" spc="-20" b="1">
                <a:latin typeface="Calibri"/>
                <a:cs typeface="Calibri"/>
              </a:rPr>
              <a:t> </a:t>
            </a:r>
            <a:r>
              <a:rPr dirty="0" sz="1750" spc="5" b="1">
                <a:latin typeface="Calibri"/>
                <a:cs typeface="Calibri"/>
              </a:rPr>
              <a:t>&amp;</a:t>
            </a:r>
            <a:r>
              <a:rPr dirty="0" sz="1750" spc="-35" b="1">
                <a:latin typeface="Calibri"/>
                <a:cs typeface="Calibri"/>
              </a:rPr>
              <a:t> </a:t>
            </a:r>
            <a:r>
              <a:rPr dirty="0" sz="1750" b="1">
                <a:latin typeface="Calibri"/>
                <a:cs typeface="Calibri"/>
              </a:rPr>
              <a:t>Production</a:t>
            </a:r>
            <a:r>
              <a:rPr dirty="0" sz="1750" spc="-15" b="1">
                <a:latin typeface="Calibri"/>
                <a:cs typeface="Calibri"/>
              </a:rPr>
              <a:t> </a:t>
            </a:r>
            <a:r>
              <a:rPr dirty="0" sz="1750" spc="5" b="1">
                <a:latin typeface="Calibri"/>
                <a:cs typeface="Calibri"/>
              </a:rPr>
              <a:t>of</a:t>
            </a:r>
            <a:r>
              <a:rPr dirty="0" sz="1750" spc="-5" b="1">
                <a:latin typeface="Calibri"/>
                <a:cs typeface="Calibri"/>
              </a:rPr>
              <a:t> </a:t>
            </a:r>
            <a:r>
              <a:rPr dirty="0" sz="1750" b="1">
                <a:latin typeface="Calibri"/>
                <a:cs typeface="Calibri"/>
              </a:rPr>
              <a:t>new products</a:t>
            </a:r>
            <a:r>
              <a:rPr dirty="0" sz="1750" spc="-25" b="1">
                <a:latin typeface="Calibri"/>
                <a:cs typeface="Calibri"/>
              </a:rPr>
              <a:t> </a:t>
            </a:r>
            <a:r>
              <a:rPr dirty="0" sz="1750" b="1">
                <a:solidFill>
                  <a:srgbClr val="16365D"/>
                </a:solidFill>
                <a:latin typeface="Calibri"/>
                <a:cs typeface="Calibri"/>
              </a:rPr>
              <a:t>increased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231" y="1422882"/>
            <a:ext cx="7974965" cy="830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3.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Provide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a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report</a:t>
            </a:r>
            <a:r>
              <a:rPr dirty="0" sz="1300" spc="-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with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all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the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unique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product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counts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for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each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segment</a:t>
            </a:r>
            <a:r>
              <a:rPr dirty="0" sz="1300" spc="-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and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sort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them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in</a:t>
            </a:r>
            <a:r>
              <a:rPr dirty="0" sz="1300" spc="2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descending </a:t>
            </a:r>
            <a:r>
              <a:rPr dirty="0" sz="1300" spc="-34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order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-10" b="1">
                <a:solidFill>
                  <a:srgbClr val="242323"/>
                </a:solidFill>
                <a:latin typeface="Leelawadee UI"/>
                <a:cs typeface="Leelawadee UI"/>
              </a:rPr>
              <a:t>of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 product</a:t>
            </a:r>
            <a:r>
              <a:rPr dirty="0" sz="13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counts.</a:t>
            </a:r>
            <a:r>
              <a:rPr dirty="0" sz="13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The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final</a:t>
            </a:r>
            <a:r>
              <a:rPr dirty="0" sz="1300" spc="2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output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contains</a:t>
            </a:r>
            <a:r>
              <a:rPr dirty="0" sz="1300" spc="-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2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fields,</a:t>
            </a:r>
            <a:endParaRPr sz="1300">
              <a:latin typeface="Leelawadee UI"/>
              <a:cs typeface="Leelawadee UI"/>
            </a:endParaRPr>
          </a:p>
          <a:p>
            <a:pPr marL="12700" marR="6807834">
              <a:lnSpc>
                <a:spcPct val="101499"/>
              </a:lnSpc>
            </a:pP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segment 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 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p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r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o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d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u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c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</a:t>
            </a:r>
            <a:r>
              <a:rPr dirty="0" sz="1300" spc="10" b="1">
                <a:solidFill>
                  <a:srgbClr val="242323"/>
                </a:solidFill>
                <a:latin typeface="Leelawadee UI"/>
                <a:cs typeface="Leelawadee UI"/>
              </a:rPr>
              <a:t>_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c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o</a:t>
            </a:r>
            <a:r>
              <a:rPr dirty="0" sz="1300" spc="15" b="1">
                <a:solidFill>
                  <a:srgbClr val="242323"/>
                </a:solidFill>
                <a:latin typeface="Leelawadee UI"/>
                <a:cs typeface="Leelawadee UI"/>
              </a:rPr>
              <a:t>u</a:t>
            </a:r>
            <a:r>
              <a:rPr dirty="0" sz="1300" b="1">
                <a:solidFill>
                  <a:srgbClr val="242323"/>
                </a:solidFill>
                <a:latin typeface="Leelawadee UI"/>
                <a:cs typeface="Leelawadee UI"/>
              </a:rPr>
              <a:t>n</a:t>
            </a:r>
            <a:r>
              <a:rPr dirty="0" sz="1300" spc="5" b="1">
                <a:solidFill>
                  <a:srgbClr val="242323"/>
                </a:solidFill>
                <a:latin typeface="Leelawadee UI"/>
                <a:cs typeface="Leelawadee UI"/>
              </a:rPr>
              <a:t>t</a:t>
            </a:r>
            <a:endParaRPr sz="1300">
              <a:latin typeface="Leelawadee UI"/>
              <a:cs typeface="Leelawade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2491740"/>
            <a:ext cx="9897110" cy="4224655"/>
            <a:chOff x="0" y="2491740"/>
            <a:chExt cx="9897110" cy="4224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00883"/>
              <a:ext cx="9896856" cy="42153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1084" y="2500883"/>
              <a:ext cx="3023870" cy="2593975"/>
            </a:xfrm>
            <a:custGeom>
              <a:avLst/>
              <a:gdLst/>
              <a:ahLst/>
              <a:cxnLst/>
              <a:rect l="l" t="t" r="r" b="b"/>
              <a:pathLst>
                <a:path w="3023870" h="2593975">
                  <a:moveTo>
                    <a:pt x="0" y="0"/>
                  </a:moveTo>
                  <a:lnTo>
                    <a:pt x="3023616" y="0"/>
                  </a:lnTo>
                  <a:lnTo>
                    <a:pt x="3023616" y="2593848"/>
                  </a:lnTo>
                  <a:lnTo>
                    <a:pt x="0" y="2593848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E46B0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6427" y="2491740"/>
              <a:ext cx="5298948" cy="2577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89476" y="2496311"/>
              <a:ext cx="5293360" cy="2567940"/>
            </a:xfrm>
            <a:custGeom>
              <a:avLst/>
              <a:gdLst/>
              <a:ahLst/>
              <a:cxnLst/>
              <a:rect l="l" t="t" r="r" b="b"/>
              <a:pathLst>
                <a:path w="5293359" h="2567940">
                  <a:moveTo>
                    <a:pt x="0" y="0"/>
                  </a:moveTo>
                  <a:lnTo>
                    <a:pt x="5292852" y="0"/>
                  </a:lnTo>
                  <a:lnTo>
                    <a:pt x="5292852" y="2567940"/>
                  </a:lnTo>
                  <a:lnTo>
                    <a:pt x="0" y="2567940"/>
                  </a:lnTo>
                  <a:lnTo>
                    <a:pt x="0" y="0"/>
                  </a:lnTo>
                  <a:close/>
                </a:path>
              </a:pathLst>
            </a:custGeom>
            <a:ln w="4571">
              <a:solidFill>
                <a:srgbClr val="E46B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44955" y="5650487"/>
            <a:ext cx="7129780" cy="8305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Calibri"/>
                <a:cs typeface="Calibri"/>
              </a:rPr>
              <a:t>Insights:</a:t>
            </a:r>
            <a:endParaRPr sz="1300">
              <a:latin typeface="Calibri"/>
              <a:cs typeface="Calibri"/>
            </a:endParaRPr>
          </a:p>
          <a:p>
            <a:pPr marL="169545" marR="5080" indent="-157480">
              <a:lnSpc>
                <a:spcPct val="101499"/>
              </a:lnSpc>
              <a:buFont typeface="Arial MT"/>
              <a:buChar char="•"/>
              <a:tabLst>
                <a:tab pos="170180" algn="l"/>
              </a:tabLst>
            </a:pPr>
            <a:r>
              <a:rPr dirty="0" sz="1300" spc="5" b="1">
                <a:latin typeface="Calibri"/>
                <a:cs typeface="Calibri"/>
              </a:rPr>
              <a:t>Segments:</a:t>
            </a:r>
            <a:r>
              <a:rPr dirty="0" sz="1300" spc="3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notebooks,</a:t>
            </a:r>
            <a:r>
              <a:rPr dirty="0" sz="1300" spc="2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accessories,</a:t>
            </a:r>
            <a:r>
              <a:rPr dirty="0" sz="1300" spc="35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and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peripherals</a:t>
            </a:r>
            <a:r>
              <a:rPr dirty="0" sz="1300" spc="3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are </a:t>
            </a:r>
            <a:r>
              <a:rPr dirty="0" sz="1300" spc="5" b="1">
                <a:latin typeface="Calibri"/>
                <a:cs typeface="Calibri"/>
              </a:rPr>
              <a:t>showing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significant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manufacturing</a:t>
            </a:r>
            <a:r>
              <a:rPr dirty="0" sz="1300" spc="4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growth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as </a:t>
            </a:r>
            <a:r>
              <a:rPr dirty="0" sz="1300" spc="-28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compared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to</a:t>
            </a:r>
            <a:r>
              <a:rPr dirty="0" sz="1300" spc="-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desktops,</a:t>
            </a:r>
            <a:r>
              <a:rPr dirty="0" sz="1300" spc="25" b="1">
                <a:latin typeface="Calibri"/>
                <a:cs typeface="Calibri"/>
              </a:rPr>
              <a:t> </a:t>
            </a:r>
            <a:r>
              <a:rPr dirty="0" sz="1300" spc="-5" b="1">
                <a:latin typeface="Calibri"/>
                <a:cs typeface="Calibri"/>
              </a:rPr>
              <a:t>storage,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and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networking.</a:t>
            </a:r>
            <a:endParaRPr sz="1300">
              <a:latin typeface="Calibri"/>
              <a:cs typeface="Calibri"/>
            </a:endParaRPr>
          </a:p>
          <a:p>
            <a:pPr marL="207645" indent="-19558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07645" algn="l"/>
                <a:tab pos="208279" algn="l"/>
              </a:tabLst>
            </a:pPr>
            <a:r>
              <a:rPr dirty="0" sz="1300" b="1">
                <a:latin typeface="Calibri"/>
                <a:cs typeface="Calibri"/>
              </a:rPr>
              <a:t>Notebooks,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accessories,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and</a:t>
            </a:r>
            <a:r>
              <a:rPr dirty="0" sz="1300" spc="2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peripherals</a:t>
            </a:r>
            <a:r>
              <a:rPr dirty="0" sz="1300" spc="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constitute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10" b="1">
                <a:latin typeface="Calibri"/>
                <a:cs typeface="Calibri"/>
              </a:rPr>
              <a:t>83% </a:t>
            </a:r>
            <a:r>
              <a:rPr dirty="0" sz="1300" b="1">
                <a:latin typeface="Calibri"/>
                <a:cs typeface="Calibri"/>
              </a:rPr>
              <a:t>of</a:t>
            </a:r>
            <a:r>
              <a:rPr dirty="0" sz="1300" spc="20" b="1">
                <a:latin typeface="Calibri"/>
                <a:cs typeface="Calibri"/>
              </a:rPr>
              <a:t> </a:t>
            </a:r>
            <a:r>
              <a:rPr dirty="0" sz="1300" spc="5" b="1">
                <a:latin typeface="Calibri"/>
                <a:cs typeface="Calibri"/>
              </a:rPr>
              <a:t>the</a:t>
            </a:r>
            <a:r>
              <a:rPr dirty="0" sz="1300" spc="30" b="1">
                <a:latin typeface="Calibri"/>
                <a:cs typeface="Calibri"/>
              </a:rPr>
              <a:t> </a:t>
            </a:r>
            <a:r>
              <a:rPr dirty="0" sz="1300" spc="-5" b="1">
                <a:latin typeface="Calibri"/>
                <a:cs typeface="Calibri"/>
              </a:rPr>
              <a:t>total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manufactured</a:t>
            </a:r>
            <a:r>
              <a:rPr dirty="0" sz="1300" spc="4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product.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Write an original statement or inspiring quote</dc:title>
  <dcterms:created xsi:type="dcterms:W3CDTF">2023-11-12T10:47:28Z</dcterms:created>
  <dcterms:modified xsi:type="dcterms:W3CDTF">2023-11-12T10:47:28Z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2023-11-07T00:00:00Z</vt:filetime>
  </property>
  <property fmtid="{D5CDD505-2E9C-101B-9397-08002B2CF9AE}" pid="3" name="LastSaved">
    <vt:filetime>2023-11-12T00:00:00Z</vt:filetime>
  </property>
</Properties>
</file>